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6" r:id="rId3"/>
    <p:sldId id="258" r:id="rId4"/>
    <p:sldId id="263" r:id="rId5"/>
    <p:sldId id="264" r:id="rId6"/>
    <p:sldId id="266" r:id="rId7"/>
    <p:sldId id="287" r:id="rId8"/>
    <p:sldId id="288" r:id="rId9"/>
    <p:sldId id="289" r:id="rId10"/>
    <p:sldId id="290" r:id="rId11"/>
    <p:sldId id="291" r:id="rId12"/>
    <p:sldId id="267" r:id="rId13"/>
    <p:sldId id="282" r:id="rId14"/>
    <p:sldId id="268" r:id="rId15"/>
    <p:sldId id="265" r:id="rId16"/>
    <p:sldId id="269" r:id="rId17"/>
    <p:sldId id="270" r:id="rId18"/>
    <p:sldId id="272" r:id="rId19"/>
    <p:sldId id="273" r:id="rId20"/>
    <p:sldId id="274" r:id="rId21"/>
    <p:sldId id="292" r:id="rId22"/>
    <p:sldId id="293" r:id="rId23"/>
    <p:sldId id="294" r:id="rId24"/>
    <p:sldId id="295" r:id="rId25"/>
    <p:sldId id="297" r:id="rId26"/>
    <p:sldId id="298" r:id="rId27"/>
    <p:sldId id="275" r:id="rId28"/>
    <p:sldId id="259" r:id="rId29"/>
    <p:sldId id="271" r:id="rId30"/>
    <p:sldId id="276" r:id="rId31"/>
    <p:sldId id="277" r:id="rId32"/>
    <p:sldId id="278" r:id="rId33"/>
    <p:sldId id="279" r:id="rId34"/>
    <p:sldId id="280" r:id="rId35"/>
    <p:sldId id="281" r:id="rId36"/>
    <p:sldId id="261" r:id="rId37"/>
    <p:sldId id="283" r:id="rId38"/>
    <p:sldId id="262" r:id="rId39"/>
    <p:sldId id="284" r:id="rId40"/>
    <p:sldId id="285" r:id="rId41"/>
    <p:sldId id="260" r:id="rId42"/>
    <p:sldId id="286" r:id="rId43"/>
    <p:sldId id="29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27AC9D-658B-47B1-8C7D-D9FC02F6C818}" type="datetimeFigureOut">
              <a:rPr lang="en-CA" smtClean="0"/>
              <a:t>28/09/2013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EED4A-9888-4192-B3BB-2606D03EDA10}" type="slidenum">
              <a:rPr lang="en-CA" smtClean="0"/>
              <a:t>‹#›</a:t>
            </a:fld>
            <a:endParaRPr lang="en-CA"/>
          </a:p>
        </p:txBody>
      </p:sp>
    </p:spTree>
    <p:extLst>
      <p:ext uri="{BB962C8B-B14F-4D97-AF65-F5344CB8AC3E}">
        <p14:creationId xmlns:p14="http://schemas.microsoft.com/office/powerpoint/2010/main" val="1237854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r>
              <a:rPr lang="en-US" smtClean="0">
                <a:solidFill>
                  <a:schemeClr val="bg1"/>
                </a:solidFill>
              </a:rPr>
              <a:t>Native to eastern Asia in Japan, China and Korea</a:t>
            </a:r>
          </a:p>
          <a:p>
            <a:pPr eaLnBrk="1" hangingPunct="1"/>
            <a:r>
              <a:rPr lang="en-US" smtClean="0">
                <a:solidFill>
                  <a:schemeClr val="bg1"/>
                </a:solidFill>
              </a:rPr>
              <a:t>Three species (giant, Japanese and Bohemian)</a:t>
            </a:r>
          </a:p>
          <a:p>
            <a:pPr eaLnBrk="1" hangingPunct="1"/>
            <a:r>
              <a:rPr lang="en-US" smtClean="0">
                <a:solidFill>
                  <a:schemeClr val="bg1"/>
                </a:solidFill>
              </a:rPr>
              <a:t>Creates monocultures, causes erosion</a:t>
            </a:r>
          </a:p>
          <a:p>
            <a:pPr eaLnBrk="1" hangingPunct="1"/>
            <a:r>
              <a:rPr lang="en-US" smtClean="0">
                <a:solidFill>
                  <a:schemeClr val="bg1"/>
                </a:solidFill>
              </a:rPr>
              <a:t>Rhizomes go three metres deep, 15 to 20 metres laterally</a:t>
            </a:r>
          </a:p>
          <a:p>
            <a:pPr eaLnBrk="1" hangingPunct="1"/>
            <a:r>
              <a:rPr lang="en-US" smtClean="0">
                <a:solidFill>
                  <a:schemeClr val="bg1"/>
                </a:solidFill>
              </a:rPr>
              <a:t>Stem or root fragment 5 mg can regrow</a:t>
            </a:r>
          </a:p>
          <a:p>
            <a:endParaRPr lang="en-US" smtClean="0"/>
          </a:p>
        </p:txBody>
      </p:sp>
      <p:sp>
        <p:nvSpPr>
          <p:cNvPr id="121860" name="Slide Number Placeholder 3"/>
          <p:cNvSpPr>
            <a:spLocks noGrp="1"/>
          </p:cNvSpPr>
          <p:nvPr>
            <p:ph type="sldNum" sz="quarter" idx="5"/>
          </p:nvPr>
        </p:nvSpPr>
        <p:spPr>
          <a:noFill/>
        </p:spPr>
        <p:txBody>
          <a:bodyPr/>
          <a:lstStyle/>
          <a:p>
            <a:fld id="{749AE78D-5903-4316-98DB-4693702116B8}" type="slidenum">
              <a:rPr lang="en-US" smtClean="0"/>
              <a:pPr/>
              <a:t>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smtClean="0"/>
          </a:p>
        </p:txBody>
      </p:sp>
      <p:sp>
        <p:nvSpPr>
          <p:cNvPr id="123908" name="Slide Number Placeholder 3"/>
          <p:cNvSpPr>
            <a:spLocks noGrp="1"/>
          </p:cNvSpPr>
          <p:nvPr>
            <p:ph type="sldNum" sz="quarter" idx="5"/>
          </p:nvPr>
        </p:nvSpPr>
        <p:spPr>
          <a:noFill/>
        </p:spPr>
        <p:txBody>
          <a:bodyPr/>
          <a:lstStyle/>
          <a:p>
            <a:fld id="{73C78987-840A-4FAB-8D22-84604E8BF5CF}" type="slidenum">
              <a:rPr lang="en-CA" smtClean="0"/>
              <a:pPr/>
              <a:t>8</a:t>
            </a:fld>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buFontTx/>
              <a:buChar char="•"/>
            </a:pPr>
            <a:r>
              <a:rPr lang="en-GB" dirty="0" smtClean="0">
                <a:ea typeface="ＭＳ Ｐゴシック" pitchFamily="34" charset="-128"/>
              </a:rPr>
              <a:t>Remind them that roadways are one of the most common vectors of invasive plant spread.  Seeds and plant parts are moved quickly throughout the province’s network of roads – on tires, in truck loads, in materials spread on roadsides. And from the roadside, the plants spread into fields, forests and other natural areas.</a:t>
            </a:r>
          </a:p>
          <a:p>
            <a:pPr eaLnBrk="1" hangingPunct="1">
              <a:buFontTx/>
              <a:buChar char="•"/>
            </a:pPr>
            <a:r>
              <a:rPr lang="en-GB" dirty="0" smtClean="0">
                <a:ea typeface="ＭＳ Ｐゴシック" pitchFamily="34" charset="-128"/>
              </a:rPr>
              <a:t>Maintenance practices are a major cause of spread (unknowingly) </a:t>
            </a:r>
          </a:p>
          <a:p>
            <a:pPr eaLnBrk="1" hangingPunct="1">
              <a:buFontTx/>
              <a:buChar char="•"/>
            </a:pPr>
            <a:endParaRPr lang="en-GB" dirty="0" smtClean="0">
              <a:ea typeface="ＭＳ Ｐゴシック" pitchFamily="34" charset="-128"/>
            </a:endParaRPr>
          </a:p>
          <a:p>
            <a:pPr eaLnBrk="1" hangingPunct="1">
              <a:buFontTx/>
              <a:buChar char="•"/>
            </a:pPr>
            <a:r>
              <a:rPr lang="en-GB" dirty="0" smtClean="0">
                <a:ea typeface="ＭＳ Ｐゴシック" pitchFamily="34" charset="-128"/>
              </a:rPr>
              <a:t>Also point out that the group before you is critical in the prevention and control of invasive plants on roadways! They will notice unusual new plants along right-of-ways; they can ensure that the materials applied are weed free; they can make sure that their vehicles and equipment do not transfer seeds or other plant parts.</a:t>
            </a:r>
          </a:p>
          <a:p>
            <a:pPr eaLnBrk="1" hangingPunct="1">
              <a:buFontTx/>
              <a:buChar char="•"/>
            </a:pPr>
            <a:r>
              <a:rPr lang="en-GB" dirty="0" smtClean="0">
                <a:ea typeface="ＭＳ Ｐゴシック" pitchFamily="34" charset="-128"/>
              </a:rPr>
              <a:t>Can identify</a:t>
            </a:r>
            <a:r>
              <a:rPr lang="en-GB" baseline="0" dirty="0" smtClean="0">
                <a:ea typeface="ＭＳ Ｐゴシック" pitchFamily="34" charset="-128"/>
              </a:rPr>
              <a:t> strange plants</a:t>
            </a:r>
          </a:p>
          <a:p>
            <a:pPr eaLnBrk="1" hangingPunct="1">
              <a:buFontTx/>
              <a:buChar char="•"/>
            </a:pPr>
            <a:r>
              <a:rPr lang="en-GB" baseline="0" dirty="0" smtClean="0">
                <a:ea typeface="ＭＳ Ｐゴシック" pitchFamily="34" charset="-128"/>
              </a:rPr>
              <a:t>That prevention is the cheapest method of control and simple changes can make a big difference in prevention and control</a:t>
            </a:r>
            <a:endParaRPr lang="en-GB" dirty="0" smtClean="0">
              <a:ea typeface="ＭＳ Ｐゴシック" pitchFamily="34" charset="-128"/>
            </a:endParaRPr>
          </a:p>
          <a:p>
            <a:endParaRPr lang="en-US" dirty="0" smtClean="0"/>
          </a:p>
        </p:txBody>
      </p:sp>
      <p:sp>
        <p:nvSpPr>
          <p:cNvPr id="78852" name="Slide Number Placeholder 3"/>
          <p:cNvSpPr>
            <a:spLocks noGrp="1"/>
          </p:cNvSpPr>
          <p:nvPr>
            <p:ph type="sldNum" sz="quarter" idx="5"/>
          </p:nvPr>
        </p:nvSpPr>
        <p:spPr>
          <a:noFill/>
        </p:spPr>
        <p:txBody>
          <a:bodyPr/>
          <a:lstStyle/>
          <a:p>
            <a:fld id="{A57A0EE6-4055-4D20-8123-B99D5B49655C}" type="slidenum">
              <a:rPr lang="en-US" smtClean="0"/>
              <a:pPr/>
              <a:t>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Location of soil and gravel/fill</a:t>
            </a:r>
            <a:r>
              <a:rPr lang="en-US" baseline="0" dirty="0" smtClean="0"/>
              <a:t> piles</a:t>
            </a:r>
            <a:endParaRPr lang="en-US" dirty="0"/>
          </a:p>
        </p:txBody>
      </p:sp>
      <p:sp>
        <p:nvSpPr>
          <p:cNvPr id="4" name="Slide Number Placeholder 3"/>
          <p:cNvSpPr>
            <a:spLocks noGrp="1"/>
          </p:cNvSpPr>
          <p:nvPr>
            <p:ph type="sldNum" sz="quarter" idx="10"/>
          </p:nvPr>
        </p:nvSpPr>
        <p:spPr/>
        <p:txBody>
          <a:bodyPr/>
          <a:lstStyle/>
          <a:p>
            <a:fld id="{7FF9FFA2-DC40-4659-9668-F02FA2260BA3}"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regional strategy will help us to address major concerns about safety and infrastructure. This is knotweed growing from underneath the footing of the Second Narrows Bridge. What kind of damage this can cause if left is unknown. A regional strategy would help us to direct those in charge of infrastructure to inspect for things like this and how to deal with them. This site was treated immediately after the photo was taken by the ISCMV crew for </a:t>
            </a:r>
            <a:r>
              <a:rPr lang="en-US" baseline="0" dirty="0" err="1" smtClean="0"/>
              <a:t>MoT</a:t>
            </a:r>
            <a:r>
              <a:rPr lang="en-US" baseline="0" dirty="0" smtClean="0"/>
              <a:t> in 2012.</a:t>
            </a:r>
            <a:endParaRPr lang="en-US" dirty="0"/>
          </a:p>
        </p:txBody>
      </p:sp>
      <p:sp>
        <p:nvSpPr>
          <p:cNvPr id="4" name="Slide Number Placeholder 3"/>
          <p:cNvSpPr>
            <a:spLocks noGrp="1"/>
          </p:cNvSpPr>
          <p:nvPr>
            <p:ph type="sldNum" sz="quarter" idx="10"/>
          </p:nvPr>
        </p:nvSpPr>
        <p:spPr/>
        <p:txBody>
          <a:bodyPr/>
          <a:lstStyle/>
          <a:p>
            <a:fld id="{1D6F9FF8-1FDA-41FA-A115-3B37F0909DA2}" type="slidenum">
              <a:rPr lang="en-US" smtClean="0"/>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taken by</a:t>
            </a:r>
            <a:r>
              <a:rPr lang="en-US" baseline="0" dirty="0" smtClean="0"/>
              <a:t> the ISCMV crew of knotweed growing through a resident’s driveway on the north shore.</a:t>
            </a:r>
            <a:endParaRPr lang="en-US" dirty="0"/>
          </a:p>
        </p:txBody>
      </p:sp>
      <p:sp>
        <p:nvSpPr>
          <p:cNvPr id="4" name="Slide Number Placeholder 3"/>
          <p:cNvSpPr>
            <a:spLocks noGrp="1"/>
          </p:cNvSpPr>
          <p:nvPr>
            <p:ph type="sldNum" sz="quarter" idx="10"/>
          </p:nvPr>
        </p:nvSpPr>
        <p:spPr/>
        <p:txBody>
          <a:bodyPr/>
          <a:lstStyle/>
          <a:p>
            <a:fld id="{1D6F9FF8-1FDA-41FA-A115-3B37F0909DA2}" type="slidenum">
              <a:rPr lang="en-US" smtClean="0"/>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Knotweed has been found throughout the region growing along gas lines. While the gas company has said the plant will not effect</a:t>
            </a:r>
            <a:r>
              <a:rPr lang="en-US" baseline="0" dirty="0" smtClean="0"/>
              <a:t> the lines, this is likely an explanation based on a lack of understanding of this plant as it can grow through concrete. There is no reason that it can’t grow through this type of infrastructure and could pose a serious safety risk.</a:t>
            </a:r>
            <a:endParaRPr lang="en-US" dirty="0"/>
          </a:p>
        </p:txBody>
      </p:sp>
      <p:sp>
        <p:nvSpPr>
          <p:cNvPr id="4" name="Slide Number Placeholder 3"/>
          <p:cNvSpPr>
            <a:spLocks noGrp="1"/>
          </p:cNvSpPr>
          <p:nvPr>
            <p:ph type="sldNum" sz="quarter" idx="10"/>
          </p:nvPr>
        </p:nvSpPr>
        <p:spPr/>
        <p:txBody>
          <a:bodyPr/>
          <a:lstStyle/>
          <a:p>
            <a:fld id="{1D6F9FF8-1FDA-41FA-A115-3B37F0909DA2}" type="slidenum">
              <a:rPr lang="en-US" smtClean="0"/>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803FFBA-291B-4A5A-9D98-5CD7775E035B}" type="slidenum">
              <a:rPr lang="en-US" smtClean="0"/>
              <a:pPr>
                <a:defRPr/>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7AEB84-099A-49B2-BF44-2018ECD03F3B}" type="slidenum">
              <a:rPr lang="en-US" smtClean="0"/>
              <a:pPr fontAlgn="base">
                <a:spcBef>
                  <a:spcPct val="0"/>
                </a:spcBef>
                <a:spcAft>
                  <a:spcPct val="0"/>
                </a:spcAft>
                <a:defRPr/>
              </a:pPr>
              <a:t>37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4A5CE35-A342-4B3F-A19C-52AC9105BF85}" type="datetimeFigureOut">
              <a:rPr lang="en-CA" smtClean="0"/>
              <a:t>28/09/2013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126699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4A5CE35-A342-4B3F-A19C-52AC9105BF85}" type="datetimeFigureOut">
              <a:rPr lang="en-CA" smtClean="0"/>
              <a:t>28/09/2013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212957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4A5CE35-A342-4B3F-A19C-52AC9105BF85}" type="datetimeFigureOut">
              <a:rPr lang="en-CA" smtClean="0"/>
              <a:t>28/09/2013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3967324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B167D5E5-2858-4A80-AC69-7AE2DBC37431}" type="slidenum">
              <a:rPr lang="en-CA"/>
              <a:pPr>
                <a:defRPr/>
              </a:pPr>
              <a:t>‹#›</a:t>
            </a:fld>
            <a:endParaRPr lang="en-CA"/>
          </a:p>
        </p:txBody>
      </p:sp>
    </p:spTree>
    <p:extLst>
      <p:ext uri="{BB962C8B-B14F-4D97-AF65-F5344CB8AC3E}">
        <p14:creationId xmlns:p14="http://schemas.microsoft.com/office/powerpoint/2010/main" val="1892549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CA"/>
          </a:p>
        </p:txBody>
      </p:sp>
      <p:sp>
        <p:nvSpPr>
          <p:cNvPr id="7" name="Rectangle 5"/>
          <p:cNvSpPr>
            <a:spLocks noGrp="1" noChangeArrowheads="1"/>
          </p:cNvSpPr>
          <p:nvPr>
            <p:ph type="ftr" sz="quarter" idx="11"/>
          </p:nvPr>
        </p:nvSpPr>
        <p:spPr>
          <a:ln/>
        </p:spPr>
        <p:txBody>
          <a:bodyPr/>
          <a:lstStyle>
            <a:lvl1pPr>
              <a:defRPr/>
            </a:lvl1pPr>
          </a:lstStyle>
          <a:p>
            <a:pPr>
              <a:defRPr/>
            </a:pPr>
            <a:endParaRPr lang="en-CA"/>
          </a:p>
        </p:txBody>
      </p:sp>
      <p:sp>
        <p:nvSpPr>
          <p:cNvPr id="8" name="Rectangle 6"/>
          <p:cNvSpPr>
            <a:spLocks noGrp="1" noChangeArrowheads="1"/>
          </p:cNvSpPr>
          <p:nvPr>
            <p:ph type="sldNum" sz="quarter" idx="12"/>
          </p:nvPr>
        </p:nvSpPr>
        <p:spPr>
          <a:ln/>
        </p:spPr>
        <p:txBody>
          <a:bodyPr/>
          <a:lstStyle>
            <a:lvl1pPr>
              <a:defRPr/>
            </a:lvl1pPr>
          </a:lstStyle>
          <a:p>
            <a:pPr>
              <a:defRPr/>
            </a:pPr>
            <a:fld id="{2F020D92-B0A3-49B0-A4F6-3256433296D4}" type="slidenum">
              <a:rPr lang="en-CA"/>
              <a:pPr>
                <a:defRPr/>
              </a:pPr>
              <a:t>‹#›</a:t>
            </a:fld>
            <a:endParaRPr lang="en-CA"/>
          </a:p>
        </p:txBody>
      </p:sp>
    </p:spTree>
    <p:extLst>
      <p:ext uri="{BB962C8B-B14F-4D97-AF65-F5344CB8AC3E}">
        <p14:creationId xmlns:p14="http://schemas.microsoft.com/office/powerpoint/2010/main" val="128969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4A5CE35-A342-4B3F-A19C-52AC9105BF85}" type="datetimeFigureOut">
              <a:rPr lang="en-CA" smtClean="0"/>
              <a:t>28/09/2013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365638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5CE35-A342-4B3F-A19C-52AC9105BF85}" type="datetimeFigureOut">
              <a:rPr lang="en-CA" smtClean="0"/>
              <a:t>28/09/2013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44063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4A5CE35-A342-4B3F-A19C-52AC9105BF85}" type="datetimeFigureOut">
              <a:rPr lang="en-CA" smtClean="0"/>
              <a:t>28/09/2013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377120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4A5CE35-A342-4B3F-A19C-52AC9105BF85}" type="datetimeFigureOut">
              <a:rPr lang="en-CA" smtClean="0"/>
              <a:t>28/09/2013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3394592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4A5CE35-A342-4B3F-A19C-52AC9105BF85}" type="datetimeFigureOut">
              <a:rPr lang="en-CA" smtClean="0"/>
              <a:t>28/09/2013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116436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5CE35-A342-4B3F-A19C-52AC9105BF85}" type="datetimeFigureOut">
              <a:rPr lang="en-CA" smtClean="0"/>
              <a:t>28/09/2013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170361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5CE35-A342-4B3F-A19C-52AC9105BF85}" type="datetimeFigureOut">
              <a:rPr lang="en-CA" smtClean="0"/>
              <a:t>28/09/2013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993892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5CE35-A342-4B3F-A19C-52AC9105BF85}" type="datetimeFigureOut">
              <a:rPr lang="en-CA" smtClean="0"/>
              <a:t>28/09/2013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73C633-9A96-44B2-8500-501742C37E4D}" type="slidenum">
              <a:rPr lang="en-CA" smtClean="0"/>
              <a:t>‹#›</a:t>
            </a:fld>
            <a:endParaRPr lang="en-CA"/>
          </a:p>
        </p:txBody>
      </p:sp>
    </p:spTree>
    <p:extLst>
      <p:ext uri="{BB962C8B-B14F-4D97-AF65-F5344CB8AC3E}">
        <p14:creationId xmlns:p14="http://schemas.microsoft.com/office/powerpoint/2010/main" val="225651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5CE35-A342-4B3F-A19C-52AC9105BF85}" type="datetimeFigureOut">
              <a:rPr lang="en-CA" smtClean="0"/>
              <a:t>28/09/2013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3C633-9A96-44B2-8500-501742C37E4D}" type="slidenum">
              <a:rPr lang="en-CA" smtClean="0"/>
              <a:t>‹#›</a:t>
            </a:fld>
            <a:endParaRPr lang="en-CA"/>
          </a:p>
        </p:txBody>
      </p:sp>
    </p:spTree>
    <p:extLst>
      <p:ext uri="{BB962C8B-B14F-4D97-AF65-F5344CB8AC3E}">
        <p14:creationId xmlns:p14="http://schemas.microsoft.com/office/powerpoint/2010/main" val="1219050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mailto:jgrenz@iscmv.c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7664" y="4043139"/>
            <a:ext cx="6912768" cy="2338189"/>
          </a:xfrm>
        </p:spPr>
        <p:txBody>
          <a:bodyPr>
            <a:normAutofit fontScale="77500" lnSpcReduction="20000"/>
          </a:bodyPr>
          <a:lstStyle/>
          <a:p>
            <a:r>
              <a:rPr lang="en-US" dirty="0" smtClean="0">
                <a:solidFill>
                  <a:schemeClr val="tx1"/>
                </a:solidFill>
              </a:rPr>
              <a:t>Knot on My Property</a:t>
            </a:r>
          </a:p>
          <a:p>
            <a:r>
              <a:rPr lang="en-US" dirty="0" smtClean="0">
                <a:solidFill>
                  <a:schemeClr val="tx1"/>
                </a:solidFill>
              </a:rPr>
              <a:t>Preventing Invasive Knotweed </a:t>
            </a:r>
          </a:p>
          <a:p>
            <a:r>
              <a:rPr lang="en-US" dirty="0" smtClean="0">
                <a:solidFill>
                  <a:schemeClr val="tx1"/>
                </a:solidFill>
              </a:rPr>
              <a:t>From Reducing Property Values</a:t>
            </a:r>
          </a:p>
          <a:p>
            <a:endParaRPr lang="en-US" dirty="0" smtClean="0">
              <a:solidFill>
                <a:schemeClr val="tx1"/>
              </a:solidFill>
            </a:endParaRPr>
          </a:p>
          <a:p>
            <a:r>
              <a:rPr lang="en-US" dirty="0" smtClean="0">
                <a:solidFill>
                  <a:schemeClr val="tx1"/>
                </a:solidFill>
              </a:rPr>
              <a:t>Jennifer </a:t>
            </a:r>
            <a:r>
              <a:rPr lang="en-US" dirty="0" err="1" smtClean="0">
                <a:solidFill>
                  <a:schemeClr val="tx1"/>
                </a:solidFill>
              </a:rPr>
              <a:t>Grenz</a:t>
            </a:r>
            <a:r>
              <a:rPr lang="en-US" dirty="0" smtClean="0">
                <a:solidFill>
                  <a:schemeClr val="tx1"/>
                </a:solidFill>
              </a:rPr>
              <a:t>, Development and Projects Manager</a:t>
            </a:r>
            <a:endParaRPr lang="en-US" dirty="0">
              <a:solidFill>
                <a:schemeClr val="tx1"/>
              </a:solidFill>
            </a:endParaRPr>
          </a:p>
        </p:txBody>
      </p:sp>
      <p:pic>
        <p:nvPicPr>
          <p:cNvPr id="4" name="Picture 2" descr="E:\Documents\My Dropbox\GVIPC Website\ISCMV.jpg"/>
          <p:cNvPicPr>
            <a:picLocks noChangeAspect="1" noChangeArrowheads="1"/>
          </p:cNvPicPr>
          <p:nvPr/>
        </p:nvPicPr>
        <p:blipFill>
          <a:blip r:embed="rId2" cstate="print"/>
          <a:srcRect/>
          <a:stretch>
            <a:fillRect/>
          </a:stretch>
        </p:blipFill>
        <p:spPr bwMode="auto">
          <a:xfrm>
            <a:off x="838200" y="152400"/>
            <a:ext cx="7265987" cy="3684587"/>
          </a:xfrm>
          <a:prstGeom prst="rect">
            <a:avLst/>
          </a:prstGeom>
          <a:noFill/>
        </p:spPr>
      </p:pic>
    </p:spTree>
    <p:extLst>
      <p:ext uri="{BB962C8B-B14F-4D97-AF65-F5344CB8AC3E}">
        <p14:creationId xmlns:p14="http://schemas.microsoft.com/office/powerpoint/2010/main" val="1808935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8" name="Title 1"/>
          <p:cNvSpPr txBox="1">
            <a:spLocks/>
          </p:cNvSpPr>
          <p:nvPr/>
        </p:nvSpPr>
        <p:spPr>
          <a:xfrm>
            <a:off x="1143000" y="0"/>
            <a:ext cx="7772400" cy="1143000"/>
          </a:xfrm>
          <a:prstGeom prst="rect">
            <a:avLst/>
          </a:prstGeom>
        </p:spPr>
        <p:txBody>
          <a:bodyPr vert="horz" lIns="91440" tIns="45720" rIns="91440" bIns="45720" rtlCol="0" anchor="ctr">
            <a:normAutofit fontScale="97500"/>
          </a:bodyPr>
          <a:lstStyle/>
          <a:p>
            <a:pPr lvl="0" algn="r">
              <a:spcBef>
                <a:spcPct val="0"/>
              </a:spcBef>
              <a:defRPr/>
            </a:pPr>
            <a:r>
              <a:rPr lang="en-US" sz="4400" dirty="0"/>
              <a:t>How it is spread</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Subtitle 2"/>
          <p:cNvSpPr txBox="1">
            <a:spLocks/>
          </p:cNvSpPr>
          <p:nvPr/>
        </p:nvSpPr>
        <p:spPr>
          <a:xfrm>
            <a:off x="0" y="1905000"/>
            <a:ext cx="8915400" cy="4953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Pathways of Invasion- Unintentional</a:t>
            </a:r>
          </a:p>
        </p:txBody>
      </p:sp>
      <p:pic>
        <p:nvPicPr>
          <p:cNvPr id="9" name="Content Placeholder 8" descr="IMG_0704.JPG"/>
          <p:cNvPicPr>
            <a:picLocks noGrp="1" noChangeAspect="1"/>
          </p:cNvPicPr>
          <p:nvPr>
            <p:ph idx="1"/>
          </p:nvPr>
        </p:nvPicPr>
        <p:blipFill>
          <a:blip r:embed="rId4" cstate="print"/>
          <a:stretch>
            <a:fillRect/>
          </a:stretch>
        </p:blipFill>
        <p:spPr>
          <a:xfrm>
            <a:off x="3429000" y="2476500"/>
            <a:ext cx="5577417" cy="4183063"/>
          </a:xfrm>
        </p:spPr>
      </p:pic>
      <p:pic>
        <p:nvPicPr>
          <p:cNvPr id="11" name="Picture 10" descr="IMG_0705.JPG"/>
          <p:cNvPicPr>
            <a:picLocks noChangeAspect="1"/>
          </p:cNvPicPr>
          <p:nvPr/>
        </p:nvPicPr>
        <p:blipFill>
          <a:blip r:embed="rId5" cstate="print"/>
          <a:stretch>
            <a:fillRect/>
          </a:stretch>
        </p:blipFill>
        <p:spPr>
          <a:xfrm>
            <a:off x="0" y="2492896"/>
            <a:ext cx="5410200" cy="4057650"/>
          </a:xfrm>
          <a:prstGeom prst="rect">
            <a:avLst/>
          </a:prstGeom>
        </p:spPr>
      </p:pic>
    </p:spTree>
    <p:extLst>
      <p:ext uri="{BB962C8B-B14F-4D97-AF65-F5344CB8AC3E}">
        <p14:creationId xmlns:p14="http://schemas.microsoft.com/office/powerpoint/2010/main" val="14753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1+#ppt_w/2"/>
                                          </p:val>
                                        </p:tav>
                                        <p:tav tm="100000">
                                          <p:val>
                                            <p:strVal val="#ppt_x"/>
                                          </p:val>
                                        </p:tav>
                                      </p:tavLst>
                                    </p:anim>
                                    <p:anim calcmode="lin" valueType="num">
                                      <p:cBhvr additive="base">
                                        <p:cTn id="14"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ISCNV\AppData\Local\Microsoft\Windows\Temporary Internet Files\Content.Word\IMG_06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632" y="1850315"/>
            <a:ext cx="7586736" cy="4881925"/>
          </a:xfrm>
          <a:prstGeom prst="rect">
            <a:avLst/>
          </a:prstGeom>
          <a:noFill/>
          <a:ln>
            <a:noFill/>
          </a:ln>
        </p:spPr>
      </p:pic>
      <p:sp>
        <p:nvSpPr>
          <p:cNvPr id="2" name="Title 1"/>
          <p:cNvSpPr>
            <a:spLocks noGrp="1"/>
          </p:cNvSpPr>
          <p:nvPr>
            <p:ph type="title"/>
          </p:nvPr>
        </p:nvSpPr>
        <p:spPr/>
        <p:txBody>
          <a:bodyPr/>
          <a:lstStyle/>
          <a:p>
            <a:endParaRPr lang="en-CA"/>
          </a:p>
        </p:txBody>
      </p:sp>
      <p:pic>
        <p:nvPicPr>
          <p:cNvPr id="5"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6" name="Title 1"/>
          <p:cNvSpPr txBox="1">
            <a:spLocks/>
          </p:cNvSpPr>
          <p:nvPr/>
        </p:nvSpPr>
        <p:spPr>
          <a:xfrm>
            <a:off x="1143000" y="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a:t>How it is spread</a:t>
            </a:r>
          </a:p>
        </p:txBody>
      </p:sp>
      <p:sp>
        <p:nvSpPr>
          <p:cNvPr id="4" name="Oval 3"/>
          <p:cNvSpPr/>
          <p:nvPr/>
        </p:nvSpPr>
        <p:spPr>
          <a:xfrm>
            <a:off x="4008512" y="3535193"/>
            <a:ext cx="1126976"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98001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23888"/>
            <a:ext cx="670560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02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490538"/>
            <a:ext cx="7019925"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90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385763"/>
            <a:ext cx="703897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640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170" name="Picture 2" descr="C:\Users\ISCNV\Dropbox\REF Knot on This Property\JK from SSISC\Real estate sign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6652"/>
            <a:ext cx="835292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28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1266" name="Picture 2" descr="C:\Users\ISCNV\Dropbox\REF Knot on This Property\JK from SSISC\Real estate signs (2) I like this guy so maybe not use or use positivel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675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2290" name="Picture 2" descr="C:\Users\ISCNV\Dropbox\REF Knot on This Property\JK from SSISC\Real estate signs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3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6562" name="Picture 2" descr="F:\Photos\2012\IMG_0354.JPG"/>
          <p:cNvPicPr>
            <a:picLocks noChangeAspect="1" noChangeArrowheads="1"/>
          </p:cNvPicPr>
          <p:nvPr/>
        </p:nvPicPr>
        <p:blipFill>
          <a:blip r:embed="rId2" cstate="print"/>
          <a:srcRect/>
          <a:stretch>
            <a:fillRect/>
          </a:stretch>
        </p:blipFill>
        <p:spPr bwMode="auto">
          <a:xfrm>
            <a:off x="533400" y="304800"/>
            <a:ext cx="8229600" cy="6146800"/>
          </a:xfrm>
          <a:prstGeom prst="rect">
            <a:avLst/>
          </a:prstGeom>
          <a:noFill/>
        </p:spPr>
      </p:pic>
    </p:spTree>
    <p:extLst>
      <p:ext uri="{BB962C8B-B14F-4D97-AF65-F5344CB8AC3E}">
        <p14:creationId xmlns:p14="http://schemas.microsoft.com/office/powerpoint/2010/main" val="3954850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4514" name="Picture 2" descr="F:\Photos\2012\IMG_0329.JPG"/>
          <p:cNvPicPr>
            <a:picLocks noChangeAspect="1" noChangeArrowheads="1"/>
          </p:cNvPicPr>
          <p:nvPr/>
        </p:nvPicPr>
        <p:blipFill>
          <a:blip r:embed="rId2" cstate="print"/>
          <a:srcRect/>
          <a:stretch>
            <a:fillRect/>
          </a:stretch>
        </p:blipFill>
        <p:spPr bwMode="auto">
          <a:xfrm>
            <a:off x="533400" y="304800"/>
            <a:ext cx="8229600" cy="6146800"/>
          </a:xfrm>
          <a:prstGeom prst="rect">
            <a:avLst/>
          </a:prstGeom>
          <a:noFill/>
        </p:spPr>
      </p:pic>
    </p:spTree>
    <p:extLst>
      <p:ext uri="{BB962C8B-B14F-4D97-AF65-F5344CB8AC3E}">
        <p14:creationId xmlns:p14="http://schemas.microsoft.com/office/powerpoint/2010/main" val="2557347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532"/>
            <a:ext cx="6896183" cy="687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47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8610" name="Picture 2"/>
          <p:cNvPicPr>
            <a:picLocks noChangeAspect="1" noChangeArrowheads="1"/>
          </p:cNvPicPr>
          <p:nvPr/>
        </p:nvPicPr>
        <p:blipFill>
          <a:blip r:embed="rId2" cstate="print"/>
          <a:srcRect/>
          <a:stretch>
            <a:fillRect/>
          </a:stretch>
        </p:blipFill>
        <p:spPr bwMode="auto">
          <a:xfrm>
            <a:off x="304800" y="251460"/>
            <a:ext cx="8641080" cy="6454140"/>
          </a:xfrm>
          <a:prstGeom prst="rect">
            <a:avLst/>
          </a:prstGeom>
          <a:noFill/>
          <a:ln w="9525">
            <a:noFill/>
            <a:miter lim="800000"/>
            <a:headEnd/>
            <a:tailEnd/>
          </a:ln>
        </p:spPr>
      </p:pic>
    </p:spTree>
    <p:extLst>
      <p:ext uri="{BB962C8B-B14F-4D97-AF65-F5344CB8AC3E}">
        <p14:creationId xmlns:p14="http://schemas.microsoft.com/office/powerpoint/2010/main" val="1517432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3" cstate="print"/>
          <a:srcRect/>
          <a:stretch>
            <a:fillRect/>
          </a:stretch>
        </p:blipFill>
        <p:spPr bwMode="auto">
          <a:xfrm>
            <a:off x="304800" y="152400"/>
            <a:ext cx="8641080" cy="6454140"/>
          </a:xfrm>
          <a:prstGeom prst="rect">
            <a:avLst/>
          </a:prstGeom>
          <a:noFill/>
          <a:ln w="9525">
            <a:noFill/>
            <a:miter lim="800000"/>
            <a:headEnd/>
            <a:tailEnd/>
          </a:ln>
        </p:spPr>
      </p:pic>
    </p:spTree>
    <p:extLst>
      <p:ext uri="{BB962C8B-B14F-4D97-AF65-F5344CB8AC3E}">
        <p14:creationId xmlns:p14="http://schemas.microsoft.com/office/powerpoint/2010/main" val="221825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3074" name="Picture 2" descr="C:\Users\ISCNV\Pictures\Jen's pics\ISCMV\IMG_1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32" y="6571"/>
            <a:ext cx="51223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ISCNV\Pictures\Jen's pics\ISCMV\IMG_17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1667" y="6571"/>
            <a:ext cx="51223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13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G:\Photos\2012 Crew\IMG_0237.JPG"/>
          <p:cNvPicPr>
            <a:picLocks noChangeAspect="1" noChangeArrowheads="1"/>
          </p:cNvPicPr>
          <p:nvPr/>
        </p:nvPicPr>
        <p:blipFill>
          <a:blip r:embed="rId3" cstate="print"/>
          <a:srcRect/>
          <a:stretch>
            <a:fillRect/>
          </a:stretch>
        </p:blipFill>
        <p:spPr bwMode="auto">
          <a:xfrm>
            <a:off x="533400" y="381000"/>
            <a:ext cx="8229600" cy="6146800"/>
          </a:xfrm>
          <a:prstGeom prst="rect">
            <a:avLst/>
          </a:prstGeom>
          <a:noFill/>
        </p:spPr>
      </p:pic>
    </p:spTree>
    <p:extLst>
      <p:ext uri="{BB962C8B-B14F-4D97-AF65-F5344CB8AC3E}">
        <p14:creationId xmlns:p14="http://schemas.microsoft.com/office/powerpoint/2010/main" val="441799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G:\Photos\2012 Crew\IMG_0155.JPG"/>
          <p:cNvPicPr>
            <a:picLocks noChangeAspect="1" noChangeArrowheads="1"/>
          </p:cNvPicPr>
          <p:nvPr/>
        </p:nvPicPr>
        <p:blipFill>
          <a:blip r:embed="rId3" cstate="print"/>
          <a:srcRect/>
          <a:stretch>
            <a:fillRect/>
          </a:stretch>
        </p:blipFill>
        <p:spPr bwMode="auto">
          <a:xfrm>
            <a:off x="457200" y="381000"/>
            <a:ext cx="8229600" cy="6146800"/>
          </a:xfrm>
          <a:prstGeom prst="rect">
            <a:avLst/>
          </a:prstGeom>
          <a:noFill/>
        </p:spPr>
      </p:pic>
    </p:spTree>
    <p:extLst>
      <p:ext uri="{BB962C8B-B14F-4D97-AF65-F5344CB8AC3E}">
        <p14:creationId xmlns:p14="http://schemas.microsoft.com/office/powerpoint/2010/main" val="3396699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4338" name="Picture 2" descr="C:\Users\ISCNV\Dropbox\REF Knot on This Property\JK from SSISC\Pemberton private (pipe is septic system)\JK beside house (full 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9661" y="0"/>
            <a:ext cx="64646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925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5362" name="Picture 2" descr="C:\Users\ISCNV\Dropbox\REF Knot on This Property\JK from SSISC\Pemberton private (pipe is septic system)\IMG_87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24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8"/>
          <p:cNvSpPr>
            <a:spLocks noGrp="1"/>
          </p:cNvSpPr>
          <p:nvPr>
            <p:ph type="title"/>
          </p:nvPr>
        </p:nvSpPr>
        <p:spPr>
          <a:xfrm>
            <a:off x="457200" y="228600"/>
            <a:ext cx="8229600" cy="1143000"/>
          </a:xfrm>
        </p:spPr>
        <p:txBody>
          <a:bodyPr/>
          <a:lstStyle/>
          <a:p>
            <a:r>
              <a:rPr lang="en-US" sz="3200" b="1" smtClean="0"/>
              <a:t>Recent Update to Weed Control Act</a:t>
            </a:r>
          </a:p>
        </p:txBody>
      </p:sp>
      <p:graphicFrame>
        <p:nvGraphicFramePr>
          <p:cNvPr id="1026" name="Rectangle 2"/>
          <p:cNvGraphicFramePr>
            <a:graphicFrameLocks noGrp="1"/>
          </p:cNvGraphicFramePr>
          <p:nvPr>
            <p:ph sz="half" idx="1"/>
          </p:nvPr>
        </p:nvGraphicFramePr>
        <p:xfrm>
          <a:off x="457200" y="2516188"/>
          <a:ext cx="4038600" cy="2692400"/>
        </p:xfrm>
        <a:graphic>
          <a:graphicData uri="http://schemas.openxmlformats.org/presentationml/2006/ole">
            <mc:AlternateContent xmlns:mc="http://schemas.openxmlformats.org/markup-compatibility/2006">
              <mc:Choice xmlns:v="urn:schemas-microsoft-com:vml" Requires="v">
                <p:oleObj spid="_x0000_s13394" name="Acrobat Document" r:id="rId4" imgW="0" imgH="0" progId="AcroExch.Document.7">
                  <p:embed/>
                </p:oleObj>
              </mc:Choice>
              <mc:Fallback>
                <p:oleObj name="Acrobat Document" r:id="rId4" imgW="0" imgH="0" progId="AcroExch.Document.7">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57200" y="2516188"/>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7" name="Object 3"/>
          <p:cNvGraphicFramePr>
            <a:graphicFrameLocks noGrp="1" noChangeAspect="1"/>
          </p:cNvGraphicFramePr>
          <p:nvPr>
            <p:ph sz="half" idx="2"/>
          </p:nvPr>
        </p:nvGraphicFramePr>
        <p:xfrm>
          <a:off x="4724400" y="1371600"/>
          <a:ext cx="3913188" cy="5059363"/>
        </p:xfrm>
        <a:graphic>
          <a:graphicData uri="http://schemas.openxmlformats.org/presentationml/2006/ole">
            <mc:AlternateContent xmlns:mc="http://schemas.openxmlformats.org/markup-compatibility/2006">
              <mc:Choice xmlns:v="urn:schemas-microsoft-com:vml" Requires="v">
                <p:oleObj spid="_x0000_s13395" name="Acrobat Document" r:id="rId5" imgW="5904000" imgH="7641360" progId="AcroExch.Document.7">
                  <p:embed/>
                </p:oleObj>
              </mc:Choice>
              <mc:Fallback>
                <p:oleObj name="Acrobat Document" r:id="rId5" imgW="5904000" imgH="7641360"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371600"/>
                        <a:ext cx="3913188" cy="5059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10"/>
          <p:cNvSpPr>
            <a:spLocks noChangeArrowheads="1"/>
          </p:cNvSpPr>
          <p:nvPr/>
        </p:nvSpPr>
        <p:spPr bwMode="auto">
          <a:xfrm>
            <a:off x="457200" y="2057400"/>
            <a:ext cx="3886200" cy="2771775"/>
          </a:xfrm>
          <a:prstGeom prst="rect">
            <a:avLst/>
          </a:prstGeom>
          <a:noFill/>
          <a:ln w="9525">
            <a:noFill/>
            <a:miter lim="800000"/>
            <a:headEnd/>
            <a:tailEnd/>
          </a:ln>
        </p:spPr>
        <p:txBody>
          <a:bodyPr>
            <a:spAutoFit/>
          </a:bodyPr>
          <a:lstStyle/>
          <a:p>
            <a:pPr>
              <a:lnSpc>
                <a:spcPct val="110000"/>
              </a:lnSpc>
              <a:spcBef>
                <a:spcPct val="15000"/>
              </a:spcBef>
            </a:pPr>
            <a:r>
              <a:rPr lang="en-US" sz="2000" b="1">
                <a:latin typeface="Calibri" pitchFamily="34" charset="0"/>
              </a:rPr>
              <a:t>Section 2 of the Weed Control Act states </a:t>
            </a:r>
            <a:r>
              <a:rPr lang="en-US" sz="2000">
                <a:latin typeface="Calibri" pitchFamily="34" charset="0"/>
              </a:rPr>
              <a:t>“In accordance with the regulations, an occupier must control noxious weeds growing or located on land and premises, and on any other property located on land and premises, occupied by that person.”</a:t>
            </a:r>
          </a:p>
        </p:txBody>
      </p:sp>
    </p:spTree>
    <p:extLst>
      <p:ext uri="{BB962C8B-B14F-4D97-AF65-F5344CB8AC3E}">
        <p14:creationId xmlns:p14="http://schemas.microsoft.com/office/powerpoint/2010/main" val="2957384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361950"/>
            <a:ext cx="7029450" cy="613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186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ISCNV\Dropbox\REF Knot on This Property\Video (All Segments)\Early Growth Knotweed\IMG_06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087" y="1815679"/>
            <a:ext cx="6840760" cy="51094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spTree>
    <p:extLst>
      <p:ext uri="{BB962C8B-B14F-4D97-AF65-F5344CB8AC3E}">
        <p14:creationId xmlns:p14="http://schemas.microsoft.com/office/powerpoint/2010/main" val="10942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376238"/>
            <a:ext cx="61150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80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2"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pic>
        <p:nvPicPr>
          <p:cNvPr id="15362" name="Picture 2" descr="C:\Users\ISCNV\Dropbox\REF Knot on This Property\Video (All Segments)\Early Growth Knotweed\IMG_15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850314"/>
            <a:ext cx="6704504" cy="500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0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ISCNV\Dropbox\REF Knot on This Property\Video (All Segments)\Medium Growth Knotweed\IMG_08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22031"/>
            <a:ext cx="6876256" cy="51359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spTree>
    <p:extLst>
      <p:ext uri="{BB962C8B-B14F-4D97-AF65-F5344CB8AC3E}">
        <p14:creationId xmlns:p14="http://schemas.microsoft.com/office/powerpoint/2010/main" val="1147328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ISCNV\Dropbox\REF Knot on This Property\Video (All Segments)\Medium Growth Knotweed\2012-06-06 2012-06-06 003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339" y="1722031"/>
            <a:ext cx="6876256" cy="51359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spTree>
    <p:extLst>
      <p:ext uri="{BB962C8B-B14F-4D97-AF65-F5344CB8AC3E}">
        <p14:creationId xmlns:p14="http://schemas.microsoft.com/office/powerpoint/2010/main" val="3151959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2"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pic>
        <p:nvPicPr>
          <p:cNvPr id="18434" name="Picture 2" descr="C:\Users\ISCNV\Dropbox\REF Knot on This Property\Video (All Segments)\Full Growth Knotweed\IMG_09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869850"/>
            <a:ext cx="6704504" cy="500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12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2"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pic>
        <p:nvPicPr>
          <p:cNvPr id="19458" name="Picture 2" descr="C:\Users\ISCNV\Dropbox\REF Knot on This Property\Video (All Segments)\Dead Knotweed\IMG_05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215" y="1853794"/>
            <a:ext cx="6704504" cy="500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48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2" cstate="print"/>
          <a:srcRect/>
          <a:stretch>
            <a:fillRect/>
          </a:stretch>
        </p:blipFill>
        <p:spPr bwMode="auto">
          <a:xfrm>
            <a:off x="0" y="0"/>
            <a:ext cx="9144000" cy="1850315"/>
          </a:xfrm>
          <a:prstGeom prst="rect">
            <a:avLst/>
          </a:prstGeom>
          <a:noFill/>
        </p:spPr>
      </p:pic>
      <p:sp>
        <p:nvSpPr>
          <p:cNvPr id="5" name="TextBox 4"/>
          <p:cNvSpPr txBox="1"/>
          <p:nvPr/>
        </p:nvSpPr>
        <p:spPr>
          <a:xfrm>
            <a:off x="4604467" y="116632"/>
            <a:ext cx="4032448" cy="923330"/>
          </a:xfrm>
          <a:prstGeom prst="rect">
            <a:avLst/>
          </a:prstGeom>
          <a:noFill/>
        </p:spPr>
        <p:txBody>
          <a:bodyPr wrap="square" rtlCol="0">
            <a:spAutoFit/>
          </a:bodyPr>
          <a:lstStyle/>
          <a:p>
            <a:r>
              <a:rPr lang="en-CA" sz="5400" dirty="0" smtClean="0"/>
              <a:t>Identification</a:t>
            </a:r>
            <a:endParaRPr lang="en-CA" sz="5400" dirty="0"/>
          </a:p>
        </p:txBody>
      </p:sp>
      <p:pic>
        <p:nvPicPr>
          <p:cNvPr id="20482" name="Picture 2" descr="C:\Users\ISCNV\Dropbox\REF Knot on This Property\Video (All Segments)\Dead Knotweed\IMG_0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748" y="1850315"/>
            <a:ext cx="6704503" cy="500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68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347663"/>
            <a:ext cx="702945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175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pic>
        <p:nvPicPr>
          <p:cNvPr id="20483" name="Picture 3"/>
          <p:cNvPicPr>
            <a:picLocks noGrp="1" noChangeAspect="1" noChangeArrowheads="1"/>
          </p:cNvPicPr>
          <p:nvPr>
            <p:ph idx="1"/>
          </p:nvPr>
        </p:nvPicPr>
        <p:blipFill>
          <a:blip r:embed="rId3" cstate="print"/>
          <a:srcRect/>
          <a:stretch>
            <a:fillRect/>
          </a:stretch>
        </p:blipFill>
        <p:spPr>
          <a:xfrm>
            <a:off x="685800" y="152400"/>
            <a:ext cx="7904163" cy="5927725"/>
          </a:xfrm>
        </p:spPr>
      </p:pic>
      <p:sp>
        <p:nvSpPr>
          <p:cNvPr id="20484" name="TextBox 3"/>
          <p:cNvSpPr txBox="1">
            <a:spLocks noChangeArrowheads="1"/>
          </p:cNvSpPr>
          <p:nvPr/>
        </p:nvSpPr>
        <p:spPr bwMode="auto">
          <a:xfrm>
            <a:off x="1143000" y="6096000"/>
            <a:ext cx="6934200" cy="646113"/>
          </a:xfrm>
          <a:prstGeom prst="rect">
            <a:avLst/>
          </a:prstGeom>
          <a:noFill/>
          <a:ln w="9525">
            <a:noFill/>
            <a:miter lim="800000"/>
            <a:headEnd/>
            <a:tailEnd/>
          </a:ln>
        </p:spPr>
        <p:txBody>
          <a:bodyPr>
            <a:spAutoFit/>
          </a:bodyPr>
          <a:lstStyle/>
          <a:p>
            <a:r>
              <a:rPr lang="en-US" b="1">
                <a:latin typeface="Calibri" pitchFamily="34" charset="0"/>
              </a:rPr>
              <a:t>Knotweed growing through three layers of tarp, covered for 2 years.</a:t>
            </a:r>
          </a:p>
          <a:p>
            <a:r>
              <a:rPr lang="en-US" b="1">
                <a:latin typeface="Calibri" pitchFamily="34" charset="0"/>
              </a:rPr>
              <a:t>Covering is not an effective method of knotweed control. </a:t>
            </a:r>
          </a:p>
        </p:txBody>
      </p:sp>
    </p:spTree>
    <p:extLst>
      <p:ext uri="{BB962C8B-B14F-4D97-AF65-F5344CB8AC3E}">
        <p14:creationId xmlns:p14="http://schemas.microsoft.com/office/powerpoint/2010/main" val="104025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3554" name="Picture 2" descr="C:\Users\ISCNV\Dropbox\REF Knot on This Property\JK from SSISC\Manual e.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6792755" cy="509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77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4578" name="Picture 2" descr="C:\Users\ISCNV\Dropbox\REF Knot on This Property\JK from SSISC\Manual e.g (4) After digging over 1 m - root still inch in diame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4637"/>
            <a:ext cx="4968552" cy="662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2060848"/>
            <a:ext cx="8229600" cy="4525963"/>
          </a:xfrm>
        </p:spPr>
        <p:txBody>
          <a:bodyPr/>
          <a:lstStyle/>
          <a:p>
            <a:r>
              <a:rPr lang="en-US" dirty="0" smtClean="0"/>
              <a:t>Native to eastern Asia in Japan, China and Korea</a:t>
            </a:r>
          </a:p>
          <a:p>
            <a:r>
              <a:rPr lang="en-US" dirty="0" smtClean="0"/>
              <a:t>Three species (giant, Japanese and Bohemian)</a:t>
            </a:r>
          </a:p>
          <a:p>
            <a:r>
              <a:rPr lang="en-US" dirty="0" smtClean="0"/>
              <a:t>False bamboo</a:t>
            </a:r>
          </a:p>
          <a:p>
            <a:r>
              <a:rPr lang="en-US" dirty="0" smtClean="0"/>
              <a:t>Rhizomes go three </a:t>
            </a:r>
            <a:r>
              <a:rPr lang="en-US" dirty="0" err="1" smtClean="0"/>
              <a:t>metres</a:t>
            </a:r>
            <a:r>
              <a:rPr lang="en-US" dirty="0" smtClean="0"/>
              <a:t> deep, 15 to 20 </a:t>
            </a:r>
            <a:r>
              <a:rPr lang="en-US" dirty="0" err="1" smtClean="0"/>
              <a:t>metres</a:t>
            </a:r>
            <a:r>
              <a:rPr lang="en-US" dirty="0" smtClean="0"/>
              <a:t> laterally</a:t>
            </a:r>
          </a:p>
          <a:p>
            <a:r>
              <a:rPr lang="en-US" dirty="0" smtClean="0"/>
              <a:t>Stem or root fragment &lt;2g can regrow</a:t>
            </a:r>
          </a:p>
          <a:p>
            <a:endParaRPr lang="en-CA" dirty="0"/>
          </a:p>
        </p:txBody>
      </p:sp>
      <p:pic>
        <p:nvPicPr>
          <p:cNvPr id="4" name="Picture 2" descr="E:\Documents\My Dropbox\GVIPC Website\Page-Header.jpg"/>
          <p:cNvPicPr>
            <a:picLocks noChangeAspect="1" noChangeArrowheads="1"/>
          </p:cNvPicPr>
          <p:nvPr/>
        </p:nvPicPr>
        <p:blipFill>
          <a:blip r:embed="rId2" cstate="print"/>
          <a:srcRect/>
          <a:stretch>
            <a:fillRect/>
          </a:stretch>
        </p:blipFill>
        <p:spPr bwMode="auto">
          <a:xfrm>
            <a:off x="0" y="0"/>
            <a:ext cx="9144000" cy="1850315"/>
          </a:xfrm>
          <a:prstGeom prst="rect">
            <a:avLst/>
          </a:prstGeom>
          <a:noFill/>
        </p:spPr>
      </p:pic>
    </p:spTree>
    <p:extLst>
      <p:ext uri="{BB962C8B-B14F-4D97-AF65-F5344CB8AC3E}">
        <p14:creationId xmlns:p14="http://schemas.microsoft.com/office/powerpoint/2010/main" val="1028193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IMG_0584.JPG"/>
          <p:cNvPicPr>
            <a:picLocks noChangeAspect="1"/>
          </p:cNvPicPr>
          <p:nvPr/>
        </p:nvPicPr>
        <p:blipFill>
          <a:blip r:embed="rId2" cstate="print"/>
          <a:stretch>
            <a:fillRect/>
          </a:stretch>
        </p:blipFill>
        <p:spPr>
          <a:xfrm>
            <a:off x="762000" y="1699419"/>
            <a:ext cx="7737872" cy="5158581"/>
          </a:xfrm>
          <a:prstGeom prst="rect">
            <a:avLst/>
          </a:prstGeom>
        </p:spPr>
      </p:pic>
      <p:sp>
        <p:nvSpPr>
          <p:cNvPr id="2" name="Title 1"/>
          <p:cNvSpPr>
            <a:spLocks noGrp="1"/>
          </p:cNvSpPr>
          <p:nvPr>
            <p:ph type="title"/>
          </p:nvPr>
        </p:nvSpPr>
        <p:spPr/>
        <p:txBody>
          <a:bodyPr/>
          <a:lstStyle/>
          <a:p>
            <a:endParaRPr lang="en-CA"/>
          </a:p>
        </p:txBody>
      </p:sp>
      <p:pic>
        <p:nvPicPr>
          <p:cNvPr id="4"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5" name="TextBox 4"/>
          <p:cNvSpPr txBox="1"/>
          <p:nvPr/>
        </p:nvSpPr>
        <p:spPr>
          <a:xfrm>
            <a:off x="5850039" y="260648"/>
            <a:ext cx="2487813" cy="923330"/>
          </a:xfrm>
          <a:prstGeom prst="rect">
            <a:avLst/>
          </a:prstGeom>
          <a:noFill/>
        </p:spPr>
        <p:txBody>
          <a:bodyPr wrap="square" rtlCol="0">
            <a:spAutoFit/>
          </a:bodyPr>
          <a:lstStyle/>
          <a:p>
            <a:r>
              <a:rPr lang="en-CA" sz="5400" dirty="0" smtClean="0"/>
              <a:t>Control</a:t>
            </a:r>
            <a:endParaRPr lang="en-CA" sz="5400" dirty="0"/>
          </a:p>
        </p:txBody>
      </p:sp>
    </p:spTree>
    <p:extLst>
      <p:ext uri="{BB962C8B-B14F-4D97-AF65-F5344CB8AC3E}">
        <p14:creationId xmlns:p14="http://schemas.microsoft.com/office/powerpoint/2010/main" val="240192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371475"/>
            <a:ext cx="6791325"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119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339"/>
          <a:stretch/>
        </p:blipFill>
        <p:spPr bwMode="auto">
          <a:xfrm>
            <a:off x="0" y="433388"/>
            <a:ext cx="8991600" cy="59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56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txBox="1">
            <a:spLocks noChangeArrowheads="1"/>
          </p:cNvSpPr>
          <p:nvPr/>
        </p:nvSpPr>
        <p:spPr>
          <a:xfrm>
            <a:off x="1447800" y="5105400"/>
            <a:ext cx="6400800" cy="1752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rgbClr val="003300"/>
                </a:solidFill>
                <a:effectLst/>
                <a:uLnTx/>
                <a:uFillTx/>
                <a:latin typeface="+mn-lt"/>
                <a:ea typeface="+mn-ea"/>
                <a:cs typeface="+mn-cs"/>
              </a:rPr>
              <a:t>Thank You</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rgbClr val="003300"/>
                </a:solidFill>
                <a:effectLst/>
                <a:uLnTx/>
                <a:uFillTx/>
                <a:latin typeface="+mn-lt"/>
                <a:ea typeface="+mn-ea"/>
                <a:cs typeface="+mn-cs"/>
                <a:hlinkClick r:id="rId2"/>
              </a:rPr>
              <a:t>jgrenz@iscmv.ca</a:t>
            </a:r>
            <a:endParaRPr kumimoji="0" lang="en-US" sz="2800" b="0" i="0" u="none" strike="noStrike" kern="1200" cap="none" spc="0" normalizeH="0" baseline="0" noProof="0" dirty="0" smtClean="0">
              <a:ln>
                <a:noFill/>
              </a:ln>
              <a:solidFill>
                <a:srgbClr val="003300"/>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rgbClr val="003300"/>
                </a:solidFill>
                <a:effectLst/>
                <a:uLnTx/>
                <a:uFillTx/>
                <a:latin typeface="+mn-lt"/>
                <a:ea typeface="+mn-ea"/>
                <a:cs typeface="+mn-cs"/>
              </a:rPr>
              <a:t>twitter @</a:t>
            </a:r>
            <a:r>
              <a:rPr kumimoji="0" lang="en-US" sz="2800" b="0" i="0" u="none" strike="noStrike" kern="1200" cap="none" spc="0" normalizeH="0" baseline="0" noProof="0" dirty="0" err="1" smtClean="0">
                <a:ln>
                  <a:noFill/>
                </a:ln>
                <a:solidFill>
                  <a:srgbClr val="003300"/>
                </a:solidFill>
                <a:effectLst/>
                <a:uLnTx/>
                <a:uFillTx/>
                <a:latin typeface="+mn-lt"/>
                <a:ea typeface="+mn-ea"/>
                <a:cs typeface="+mn-cs"/>
              </a:rPr>
              <a:t>iscmv</a:t>
            </a:r>
            <a:endParaRPr kumimoji="0" lang="en-US" sz="2800" b="0" i="0" u="none" strike="noStrike" kern="1200" cap="none" spc="0" normalizeH="0" baseline="0" noProof="0" dirty="0" smtClean="0">
              <a:ln>
                <a:noFill/>
              </a:ln>
              <a:solidFill>
                <a:srgbClr val="003300"/>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rgbClr val="003300"/>
              </a:solidFill>
              <a:effectLst/>
              <a:uLnTx/>
              <a:uFillTx/>
              <a:latin typeface="+mn-lt"/>
              <a:ea typeface="+mn-ea"/>
              <a:cs typeface="+mn-cs"/>
            </a:endParaRPr>
          </a:p>
        </p:txBody>
      </p:sp>
      <p:pic>
        <p:nvPicPr>
          <p:cNvPr id="5122" name="Picture 2" descr="http://sphotos-e.ak.fbcdn.net/hphotos-ak-prn1/22589_10151107172227916_77514356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35" y="44415"/>
            <a:ext cx="6758292"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63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146" name="Picture 2" descr="C:\Users\ISCNV\Dropbox\REF Knot on This Property\Video (All Segments)\Full Growth Knotweed\IMG_09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11"/>
            <a:ext cx="9144000" cy="68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376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2060848"/>
            <a:ext cx="8229600" cy="4525963"/>
          </a:xfrm>
        </p:spPr>
        <p:txBody>
          <a:bodyPr/>
          <a:lstStyle/>
          <a:p>
            <a:r>
              <a:rPr lang="en-CA" dirty="0" smtClean="0"/>
              <a:t>What you see is the tip of the iceberg</a:t>
            </a:r>
          </a:p>
          <a:p>
            <a:r>
              <a:rPr lang="en-CA" dirty="0" smtClean="0"/>
              <a:t>Capable of growing through:</a:t>
            </a:r>
          </a:p>
          <a:p>
            <a:pPr lvl="1"/>
            <a:r>
              <a:rPr lang="en-CA" dirty="0" smtClean="0"/>
              <a:t>Concrete</a:t>
            </a:r>
          </a:p>
          <a:p>
            <a:pPr lvl="1"/>
            <a:r>
              <a:rPr lang="en-CA" dirty="0" err="1" smtClean="0"/>
              <a:t>Ashpalt</a:t>
            </a:r>
            <a:endParaRPr lang="en-CA" dirty="0" smtClean="0"/>
          </a:p>
          <a:p>
            <a:pPr lvl="1"/>
            <a:r>
              <a:rPr lang="en-CA" dirty="0" smtClean="0"/>
              <a:t>Foundations</a:t>
            </a:r>
          </a:p>
          <a:p>
            <a:pPr lvl="1"/>
            <a:r>
              <a:rPr lang="en-CA" dirty="0" smtClean="0"/>
              <a:t>Decks</a:t>
            </a:r>
          </a:p>
          <a:p>
            <a:pPr lvl="1"/>
            <a:r>
              <a:rPr lang="en-CA" dirty="0" smtClean="0"/>
              <a:t>Septic Systems</a:t>
            </a:r>
            <a:endParaRPr lang="en-CA" dirty="0"/>
          </a:p>
        </p:txBody>
      </p:sp>
      <p:pic>
        <p:nvPicPr>
          <p:cNvPr id="4" name="Picture 2" descr="E:\Documents\My Dropbox\GVIPC Website\Page-Header.jpg"/>
          <p:cNvPicPr>
            <a:picLocks noChangeAspect="1" noChangeArrowheads="1"/>
          </p:cNvPicPr>
          <p:nvPr/>
        </p:nvPicPr>
        <p:blipFill>
          <a:blip r:embed="rId2" cstate="print"/>
          <a:srcRect/>
          <a:stretch>
            <a:fillRect/>
          </a:stretch>
        </p:blipFill>
        <p:spPr bwMode="auto">
          <a:xfrm>
            <a:off x="0" y="0"/>
            <a:ext cx="9144000" cy="1850315"/>
          </a:xfrm>
          <a:prstGeom prst="rect">
            <a:avLst/>
          </a:prstGeom>
          <a:noFill/>
        </p:spPr>
      </p:pic>
    </p:spTree>
    <p:extLst>
      <p:ext uri="{BB962C8B-B14F-4D97-AF65-F5344CB8AC3E}">
        <p14:creationId xmlns:p14="http://schemas.microsoft.com/office/powerpoint/2010/main" val="245879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sp>
        <p:nvSpPr>
          <p:cNvPr id="8" name="Title 1"/>
          <p:cNvSpPr txBox="1">
            <a:spLocks/>
          </p:cNvSpPr>
          <p:nvPr/>
        </p:nvSpPr>
        <p:spPr>
          <a:xfrm>
            <a:off x="1143000" y="0"/>
            <a:ext cx="7772400" cy="1143000"/>
          </a:xfrm>
          <a:prstGeom prst="rect">
            <a:avLst/>
          </a:prstGeom>
        </p:spPr>
        <p:txBody>
          <a:bodyPr anchor="ctr">
            <a:normAutofit fontScale="97500"/>
          </a:bodyPr>
          <a:lstStyle/>
          <a:p>
            <a:pPr algn="r" fontAlgn="auto">
              <a:spcAft>
                <a:spcPts val="0"/>
              </a:spcAft>
              <a:defRPr/>
            </a:pPr>
            <a:endParaRPr lang="en-US" sz="4400" dirty="0">
              <a:latin typeface="+mj-lt"/>
              <a:ea typeface="+mj-ea"/>
              <a:cs typeface="+mj-cs"/>
            </a:endParaRPr>
          </a:p>
        </p:txBody>
      </p:sp>
      <p:sp>
        <p:nvSpPr>
          <p:cNvPr id="10" name="Subtitle 2"/>
          <p:cNvSpPr txBox="1">
            <a:spLocks/>
          </p:cNvSpPr>
          <p:nvPr/>
        </p:nvSpPr>
        <p:spPr>
          <a:xfrm>
            <a:off x="0" y="1905000"/>
            <a:ext cx="8915400" cy="4953000"/>
          </a:xfrm>
          <a:prstGeom prst="rect">
            <a:avLst/>
          </a:prstGeom>
        </p:spPr>
        <p:txBody>
          <a:bodyPr>
            <a:normAutofit/>
          </a:bodyPr>
          <a:lstStyle/>
          <a:p>
            <a:pPr marL="342900" indent="-342900" algn="ctr" fontAlgn="auto">
              <a:spcBef>
                <a:spcPct val="20000"/>
              </a:spcBef>
              <a:spcAft>
                <a:spcPts val="0"/>
              </a:spcAft>
              <a:defRPr/>
            </a:pPr>
            <a:r>
              <a:rPr lang="en-US" sz="3200" b="1" dirty="0">
                <a:latin typeface="+mn-lt"/>
                <a:cs typeface="+mn-cs"/>
              </a:rPr>
              <a:t>Knotweed</a:t>
            </a:r>
          </a:p>
          <a:p>
            <a:pPr marL="342900" indent="-342900" algn="ctr" fontAlgn="auto">
              <a:spcBef>
                <a:spcPct val="20000"/>
              </a:spcBef>
              <a:spcAft>
                <a:spcPts val="0"/>
              </a:spcAft>
              <a:defRPr/>
            </a:pPr>
            <a:endParaRPr lang="en-US" sz="3200" b="1" dirty="0">
              <a:latin typeface="+mn-lt"/>
              <a:cs typeface="+mn-cs"/>
            </a:endParaRPr>
          </a:p>
        </p:txBody>
      </p:sp>
      <p:sp>
        <p:nvSpPr>
          <p:cNvPr id="47110" name="TextBox 16"/>
          <p:cNvSpPr txBox="1">
            <a:spLocks noChangeArrowheads="1"/>
          </p:cNvSpPr>
          <p:nvPr/>
        </p:nvSpPr>
        <p:spPr bwMode="auto">
          <a:xfrm>
            <a:off x="7924800" y="5715000"/>
            <a:ext cx="990600" cy="381000"/>
          </a:xfrm>
          <a:prstGeom prst="rect">
            <a:avLst/>
          </a:prstGeom>
          <a:noFill/>
          <a:ln w="9525">
            <a:noFill/>
            <a:miter lim="800000"/>
            <a:headEnd/>
            <a:tailEnd/>
          </a:ln>
        </p:spPr>
        <p:txBody>
          <a:bodyPr>
            <a:spAutoFit/>
          </a:bodyPr>
          <a:lstStyle/>
          <a:p>
            <a:r>
              <a:rPr lang="en-US" b="1">
                <a:solidFill>
                  <a:schemeClr val="bg1"/>
                </a:solidFill>
              </a:rPr>
              <a:t>J. Grenz</a:t>
            </a:r>
          </a:p>
        </p:txBody>
      </p:sp>
      <p:pic>
        <p:nvPicPr>
          <p:cNvPr id="47111" name="Picture 2" descr="\\TARPON\JHALLWOR$\PROFILE\Desktop\Knotweed Presentation - Oct. 8th\Pics\Knotweed Road Quatse R. 1 Port Hardy.jpg"/>
          <p:cNvPicPr>
            <a:picLocks noGrp="1" noChangeAspect="1" noChangeArrowheads="1"/>
          </p:cNvPicPr>
          <p:nvPr>
            <p:ph idx="1"/>
          </p:nvPr>
        </p:nvPicPr>
        <p:blipFill>
          <a:blip r:embed="rId3" cstate="print"/>
          <a:srcRect/>
          <a:stretch>
            <a:fillRect/>
          </a:stretch>
        </p:blipFill>
        <p:spPr>
          <a:xfrm>
            <a:off x="3446463" y="2438400"/>
            <a:ext cx="5697537" cy="4273550"/>
          </a:xfrm>
        </p:spPr>
      </p:pic>
      <p:pic>
        <p:nvPicPr>
          <p:cNvPr id="47112" name="Picture 4" descr="\\TARPON\JHALLWOR$\PROFILE\Desktop\Knotweed Presentation - Oct. 8th\Pics\JK Through Tarmac.jpg"/>
          <p:cNvPicPr>
            <a:picLocks noChangeAspect="1" noChangeArrowheads="1"/>
          </p:cNvPicPr>
          <p:nvPr/>
        </p:nvPicPr>
        <p:blipFill>
          <a:blip r:embed="rId4" cstate="print"/>
          <a:srcRect/>
          <a:stretch>
            <a:fillRect/>
          </a:stretch>
        </p:blipFill>
        <p:spPr bwMode="auto">
          <a:xfrm>
            <a:off x="0" y="3048000"/>
            <a:ext cx="4413250" cy="3311525"/>
          </a:xfrm>
          <a:prstGeom prst="rect">
            <a:avLst/>
          </a:prstGeom>
          <a:noFill/>
          <a:ln w="9525">
            <a:noFill/>
            <a:miter lim="800000"/>
            <a:headEnd/>
            <a:tailEnd/>
          </a:ln>
        </p:spPr>
      </p:pic>
      <p:pic>
        <p:nvPicPr>
          <p:cNvPr id="9" name="Picture 2" descr="E:\Documents\My Dropbox\GVIPC Website\Page-Header.jpg"/>
          <p:cNvPicPr>
            <a:picLocks noChangeAspect="1" noChangeArrowheads="1"/>
          </p:cNvPicPr>
          <p:nvPr/>
        </p:nvPicPr>
        <p:blipFill>
          <a:blip r:embed="rId5" cstate="print"/>
          <a:srcRect/>
          <a:stretch>
            <a:fillRect/>
          </a:stretch>
        </p:blipFill>
        <p:spPr bwMode="auto">
          <a:xfrm>
            <a:off x="0" y="0"/>
            <a:ext cx="9144000" cy="1850315"/>
          </a:xfrm>
          <a:prstGeom prst="rect">
            <a:avLst/>
          </a:prstGeom>
          <a:noFill/>
        </p:spPr>
      </p:pic>
    </p:spTree>
    <p:extLst>
      <p:ext uri="{BB962C8B-B14F-4D97-AF65-F5344CB8AC3E}">
        <p14:creationId xmlns:p14="http://schemas.microsoft.com/office/powerpoint/2010/main" val="4179460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defRPr/>
            </a:pPr>
            <a:r>
              <a:rPr lang="en-US" sz="4000" b="1" smtClean="0">
                <a:solidFill>
                  <a:schemeClr val="bg1"/>
                </a:solidFill>
              </a:rPr>
              <a:t>Knotweed</a:t>
            </a:r>
            <a:br>
              <a:rPr lang="en-US" sz="4000" b="1" smtClean="0">
                <a:solidFill>
                  <a:schemeClr val="bg1"/>
                </a:solidFill>
              </a:rPr>
            </a:br>
            <a:r>
              <a:rPr lang="en-US" sz="4000" b="1" smtClean="0">
                <a:solidFill>
                  <a:schemeClr val="bg1"/>
                </a:solidFill>
              </a:rPr>
              <a:t> (</a:t>
            </a:r>
            <a:r>
              <a:rPr lang="en-US" sz="4000" b="1" i="1" smtClean="0">
                <a:solidFill>
                  <a:schemeClr val="bg1"/>
                </a:solidFill>
              </a:rPr>
              <a:t>Polygonum spp</a:t>
            </a:r>
            <a:r>
              <a:rPr lang="en-US" sz="4000" b="1" smtClean="0">
                <a:solidFill>
                  <a:schemeClr val="bg1"/>
                </a:solidFill>
              </a:rPr>
              <a:t>.)</a:t>
            </a:r>
            <a:endParaRPr lang="en-CA" sz="4000" b="1" smtClean="0">
              <a:solidFill>
                <a:schemeClr val="bg1"/>
              </a:solidFill>
            </a:endParaRPr>
          </a:p>
        </p:txBody>
      </p:sp>
      <p:sp>
        <p:nvSpPr>
          <p:cNvPr id="49155" name="Rectangle 3"/>
          <p:cNvSpPr>
            <a:spLocks noGrp="1" noChangeArrowheads="1"/>
          </p:cNvSpPr>
          <p:nvPr>
            <p:ph type="body" sz="half" idx="1"/>
          </p:nvPr>
        </p:nvSpPr>
        <p:spPr/>
        <p:txBody>
          <a:bodyPr/>
          <a:lstStyle/>
          <a:p>
            <a:pPr eaLnBrk="1" hangingPunct="1"/>
            <a:endParaRPr lang="en-US" sz="2400" smtClean="0">
              <a:solidFill>
                <a:schemeClr val="bg1"/>
              </a:solidFill>
            </a:endParaRPr>
          </a:p>
        </p:txBody>
      </p:sp>
      <p:sp>
        <p:nvSpPr>
          <p:cNvPr id="49156" name="Content Placeholder 5"/>
          <p:cNvSpPr>
            <a:spLocks noGrp="1"/>
          </p:cNvSpPr>
          <p:nvPr>
            <p:ph sz="quarter" idx="3"/>
          </p:nvPr>
        </p:nvSpPr>
        <p:spPr/>
        <p:txBody>
          <a:bodyPr/>
          <a:lstStyle/>
          <a:p>
            <a:pPr eaLnBrk="1" hangingPunct="1"/>
            <a:endParaRPr lang="en-US" smtClean="0"/>
          </a:p>
        </p:txBody>
      </p:sp>
      <p:sp>
        <p:nvSpPr>
          <p:cNvPr id="49157" name="Content Placeholder 6"/>
          <p:cNvSpPr>
            <a:spLocks noGrp="1"/>
          </p:cNvSpPr>
          <p:nvPr>
            <p:ph sz="quarter" idx="2"/>
          </p:nvPr>
        </p:nvSpPr>
        <p:spPr/>
        <p:txBody>
          <a:bodyPr/>
          <a:lstStyle/>
          <a:p>
            <a:pPr eaLnBrk="1" hangingPunct="1"/>
            <a:endParaRPr lang="en-US" smtClean="0"/>
          </a:p>
        </p:txBody>
      </p:sp>
      <p:pic>
        <p:nvPicPr>
          <p:cNvPr id="8" name="Picture 2" descr="\\TARPON\JHALLWOR$\PROFILE\Desktop\Knotweed Presentation - Oct. 8th\Pics\Riparian Invasion.jpg"/>
          <p:cNvPicPr>
            <a:picLocks noChangeAspect="1" noChangeArrowheads="1"/>
          </p:cNvPicPr>
          <p:nvPr/>
        </p:nvPicPr>
        <p:blipFill>
          <a:blip r:embed="rId3" cstate="print"/>
          <a:srcRect/>
          <a:stretch>
            <a:fillRect/>
          </a:stretch>
        </p:blipFill>
        <p:spPr bwMode="auto">
          <a:xfrm>
            <a:off x="323850" y="1557338"/>
            <a:ext cx="6757988" cy="4503737"/>
          </a:xfrm>
          <a:prstGeom prst="rect">
            <a:avLst/>
          </a:prstGeom>
          <a:noFill/>
          <a:ln w="9525">
            <a:noFill/>
            <a:miter lim="800000"/>
            <a:headEnd/>
            <a:tailEnd/>
          </a:ln>
        </p:spPr>
      </p:pic>
      <p:pic>
        <p:nvPicPr>
          <p:cNvPr id="9" name="Picture 4" descr="No light"/>
          <p:cNvPicPr>
            <a:picLocks noChangeAspect="1" noChangeArrowheads="1"/>
          </p:cNvPicPr>
          <p:nvPr/>
        </p:nvPicPr>
        <p:blipFill>
          <a:blip r:embed="rId4" cstate="print"/>
          <a:srcRect/>
          <a:stretch>
            <a:fillRect/>
          </a:stretch>
        </p:blipFill>
        <p:spPr bwMode="auto">
          <a:xfrm>
            <a:off x="3276600" y="2781300"/>
            <a:ext cx="5622925" cy="3825875"/>
          </a:xfrm>
          <a:prstGeom prst="rect">
            <a:avLst/>
          </a:prstGeom>
          <a:noFill/>
          <a:ln w="9525">
            <a:noFill/>
            <a:miter lim="800000"/>
            <a:headEnd/>
            <a:tailEnd/>
          </a:ln>
        </p:spPr>
      </p:pic>
      <p:pic>
        <p:nvPicPr>
          <p:cNvPr id="10" name="Picture 2" descr="IMGP1226"/>
          <p:cNvPicPr>
            <a:picLocks noChangeAspect="1" noChangeArrowheads="1"/>
          </p:cNvPicPr>
          <p:nvPr/>
        </p:nvPicPr>
        <p:blipFill>
          <a:blip r:embed="rId5" cstate="print">
            <a:lum bright="10000" contrast="20000"/>
          </a:blip>
          <a:srcRect/>
          <a:stretch>
            <a:fillRect/>
          </a:stretch>
        </p:blipFill>
        <p:spPr bwMode="auto">
          <a:xfrm>
            <a:off x="1763713" y="260350"/>
            <a:ext cx="6176962" cy="4105275"/>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21123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Documents\My Dropbox\GVIPC Website\Page-Header.jpg"/>
          <p:cNvPicPr>
            <a:picLocks noChangeAspect="1" noChangeArrowheads="1"/>
          </p:cNvPicPr>
          <p:nvPr/>
        </p:nvPicPr>
        <p:blipFill>
          <a:blip r:embed="rId3" cstate="print"/>
          <a:srcRect/>
          <a:stretch>
            <a:fillRect/>
          </a:stretch>
        </p:blipFill>
        <p:spPr bwMode="auto">
          <a:xfrm>
            <a:off x="0" y="0"/>
            <a:ext cx="9144000" cy="1850315"/>
          </a:xfrm>
          <a:prstGeom prst="rect">
            <a:avLst/>
          </a:prstGeom>
          <a:noFill/>
        </p:spPr>
      </p:pic>
      <p:sp>
        <p:nvSpPr>
          <p:cNvPr id="4098" name="Title 1"/>
          <p:cNvSpPr>
            <a:spLocks noGrp="1"/>
          </p:cNvSpPr>
          <p:nvPr>
            <p:ph type="ctrTitle"/>
          </p:nvPr>
        </p:nvSpPr>
        <p:spPr>
          <a:xfrm>
            <a:off x="1219200" y="152400"/>
            <a:ext cx="7772400" cy="1143000"/>
          </a:xfrm>
        </p:spPr>
        <p:txBody>
          <a:bodyPr/>
          <a:lstStyle/>
          <a:p>
            <a:pPr algn="r"/>
            <a:r>
              <a:rPr lang="en-US" dirty="0" smtClean="0"/>
              <a:t>How it is spread</a:t>
            </a:r>
          </a:p>
        </p:txBody>
      </p:sp>
      <p:sp>
        <p:nvSpPr>
          <p:cNvPr id="3" name="Subtitle 2"/>
          <p:cNvSpPr>
            <a:spLocks noGrp="1"/>
          </p:cNvSpPr>
          <p:nvPr>
            <p:ph type="subTitle" idx="1"/>
          </p:nvPr>
        </p:nvSpPr>
        <p:spPr>
          <a:xfrm>
            <a:off x="914400" y="2057400"/>
            <a:ext cx="7467600" cy="4495800"/>
          </a:xfrm>
        </p:spPr>
        <p:txBody>
          <a:bodyPr>
            <a:normAutofit/>
          </a:bodyPr>
          <a:lstStyle/>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pic>
        <p:nvPicPr>
          <p:cNvPr id="5" name="Picture 4" descr="DSCN0155.JPG"/>
          <p:cNvPicPr/>
          <p:nvPr/>
        </p:nvPicPr>
        <p:blipFill>
          <a:blip r:embed="rId4" cstate="print"/>
          <a:srcRect l="17214" r="4930"/>
          <a:stretch>
            <a:fillRect/>
          </a:stretch>
        </p:blipFill>
        <p:spPr>
          <a:xfrm>
            <a:off x="4343400" y="2133600"/>
            <a:ext cx="4471988" cy="4133850"/>
          </a:xfrm>
          <a:prstGeom prst="rect">
            <a:avLst/>
          </a:prstGeom>
        </p:spPr>
      </p:pic>
      <p:pic>
        <p:nvPicPr>
          <p:cNvPr id="7" name="Picture 6" descr="IMG_0432.JPG"/>
          <p:cNvPicPr/>
          <p:nvPr/>
        </p:nvPicPr>
        <p:blipFill>
          <a:blip r:embed="rId5" cstate="print"/>
          <a:srcRect l="9407"/>
          <a:stretch>
            <a:fillRect/>
          </a:stretch>
        </p:blipFill>
        <p:spPr>
          <a:xfrm>
            <a:off x="304800" y="2057400"/>
            <a:ext cx="4781232" cy="4133850"/>
          </a:xfrm>
          <a:prstGeom prst="rect">
            <a:avLst/>
          </a:prstGeom>
        </p:spPr>
      </p:pic>
    </p:spTree>
    <p:extLst>
      <p:ext uri="{BB962C8B-B14F-4D97-AF65-F5344CB8AC3E}">
        <p14:creationId xmlns:p14="http://schemas.microsoft.com/office/powerpoint/2010/main" val="1165318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571</Words>
  <Application>Microsoft Office PowerPoint</Application>
  <PresentationFormat>On-screen Show (4:3)</PresentationFormat>
  <Paragraphs>66</Paragraphs>
  <Slides>43</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Knotweed  (Polygonum spp.)</vt:lpstr>
      <vt:lpstr>How it is spread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Update to Weed Control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ISCNV</dc:creator>
  <cp:lastModifiedBy>ISCNV</cp:lastModifiedBy>
  <cp:revision>65</cp:revision>
  <dcterms:created xsi:type="dcterms:W3CDTF">2013-09-28T04:16:05Z</dcterms:created>
  <dcterms:modified xsi:type="dcterms:W3CDTF">2013-09-28T15:20:38Z</dcterms:modified>
</cp:coreProperties>
</file>