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notesMasterIdLst>
    <p:notesMasterId r:id="rId38"/>
  </p:notesMasterIdLst>
  <p:handoutMasterIdLst>
    <p:handoutMasterId r:id="rId39"/>
  </p:handoutMasterIdLst>
  <p:sldIdLst>
    <p:sldId id="522" r:id="rId2"/>
    <p:sldId id="632" r:id="rId3"/>
    <p:sldId id="633" r:id="rId4"/>
    <p:sldId id="634" r:id="rId5"/>
    <p:sldId id="635" r:id="rId6"/>
    <p:sldId id="636" r:id="rId7"/>
    <p:sldId id="637" r:id="rId8"/>
    <p:sldId id="639" r:id="rId9"/>
    <p:sldId id="640" r:id="rId10"/>
    <p:sldId id="645" r:id="rId11"/>
    <p:sldId id="646" r:id="rId12"/>
    <p:sldId id="648" r:id="rId13"/>
    <p:sldId id="649" r:id="rId14"/>
    <p:sldId id="650" r:id="rId15"/>
    <p:sldId id="651" r:id="rId16"/>
    <p:sldId id="652" r:id="rId17"/>
    <p:sldId id="653" r:id="rId18"/>
    <p:sldId id="654" r:id="rId19"/>
    <p:sldId id="655" r:id="rId20"/>
    <p:sldId id="656" r:id="rId21"/>
    <p:sldId id="657" r:id="rId22"/>
    <p:sldId id="658" r:id="rId23"/>
    <p:sldId id="664" r:id="rId24"/>
    <p:sldId id="665" r:id="rId25"/>
    <p:sldId id="666" r:id="rId26"/>
    <p:sldId id="667" r:id="rId27"/>
    <p:sldId id="668" r:id="rId28"/>
    <p:sldId id="669" r:id="rId29"/>
    <p:sldId id="670" r:id="rId30"/>
    <p:sldId id="671" r:id="rId31"/>
    <p:sldId id="672" r:id="rId32"/>
    <p:sldId id="673" r:id="rId33"/>
    <p:sldId id="674" r:id="rId34"/>
    <p:sldId id="675" r:id="rId35"/>
    <p:sldId id="676" r:id="rId36"/>
    <p:sldId id="677" r:id="rId37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rgbClr val="000066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rgbClr val="000066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rgbClr val="000066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rgbClr val="000066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rgbClr val="000066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rgbClr val="000066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rgbClr val="000066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rgbClr val="000066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rgbClr val="000066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7321"/>
    <a:srgbClr val="33CCFF"/>
    <a:srgbClr val="FF5050"/>
    <a:srgbClr val="66FF33"/>
    <a:srgbClr val="FDB948"/>
    <a:srgbClr val="99CCFF"/>
    <a:srgbClr val="ECF189"/>
    <a:srgbClr val="E0E4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4" autoAdjust="0"/>
    <p:restoredTop sz="95760" autoAdjust="0"/>
  </p:normalViewPr>
  <p:slideViewPr>
    <p:cSldViewPr snapToGrid="0">
      <p:cViewPr>
        <p:scale>
          <a:sx n="59" d="100"/>
          <a:sy n="59" d="100"/>
        </p:scale>
        <p:origin x="-830" y="168"/>
      </p:cViewPr>
      <p:guideLst>
        <p:guide orient="horz" pos="1771"/>
        <p:guide pos="2885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946" y="3355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679950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>
            <a:lvl1pPr>
              <a:defRPr kumimoji="1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913947" y="0"/>
            <a:ext cx="2105978" cy="465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>
            <a:lvl1pPr algn="r">
              <a:defRPr kumimoji="1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0312"/>
            <a:ext cx="3578212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b" anchorCtr="0" compatLnSpc="1">
            <a:prstTxWarp prst="textNoShape">
              <a:avLst/>
            </a:prstTxWarp>
          </a:bodyPr>
          <a:lstStyle>
            <a:lvl1pPr>
              <a:defRPr kumimoji="1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Tekara Organizational Effectiveness</a:t>
            </a:r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957" y="8840312"/>
            <a:ext cx="3041968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9" tIns="46205" rIns="92409" bIns="46205" numCol="1" anchor="b" anchorCtr="0" compatLnSpc="1">
            <a:prstTxWarp prst="textNoShape">
              <a:avLst/>
            </a:prstTxWarp>
          </a:bodyPr>
          <a:lstStyle>
            <a:lvl1pPr algn="r">
              <a:defRPr kumimoji="1" sz="1000">
                <a:solidFill>
                  <a:schemeClr val="tx1"/>
                </a:solidFill>
              </a:defRPr>
            </a:lvl1pPr>
          </a:lstStyle>
          <a:p>
            <a:fld id="{EAF9960C-2084-4F00-AA10-42033A828A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574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89954" cy="46561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Overview of Change Management - ICBC Presentation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445952" y="0"/>
            <a:ext cx="2573973" cy="46561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990" y="4420950"/>
            <a:ext cx="5147945" cy="41873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09" tIns="46205" rIns="92409" bIns="462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endParaRPr lang="en-US" smtClean="0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0312"/>
            <a:ext cx="3041968" cy="46561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09" tIns="46205" rIns="92409" bIns="46205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Tekara Organizational Effectiveness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957" y="8840312"/>
            <a:ext cx="3041968" cy="46561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09" tIns="46205" rIns="92409" bIns="46205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B62D078-6987-40E7-95EB-E7250EF249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2464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228600" indent="-228600" algn="l" rtl="0" fontAlgn="base">
      <a:spcBef>
        <a:spcPct val="30000"/>
      </a:spcBef>
      <a:spcAft>
        <a:spcPct val="0"/>
      </a:spcAft>
      <a:buFont typeface="Wingdings" pitchFamily="2" charset="2"/>
      <a:buChar char="Ø"/>
      <a:defRPr sz="11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685800" indent="-228600" algn="l" rtl="0" fontAlgn="base">
      <a:spcBef>
        <a:spcPct val="30000"/>
      </a:spcBef>
      <a:spcAft>
        <a:spcPct val="0"/>
      </a:spcAft>
      <a:buChar char="•"/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buChar char="-"/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Tekara Organizational Effectiveness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87F610-3888-4E54-9589-74D92A47A10E}" type="slidenum">
              <a:rPr lang="en-US"/>
              <a:pPr/>
              <a:t>1</a:t>
            </a:fld>
            <a:endParaRPr lang="en-US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61988"/>
            <a:ext cx="4656138" cy="3492500"/>
          </a:xfrm>
          <a:ln/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993" y="4420950"/>
            <a:ext cx="5615940" cy="4187349"/>
          </a:xfrm>
        </p:spPr>
        <p:txBody>
          <a:bodyPr/>
          <a:lstStyle/>
          <a:p>
            <a:pPr marL="0" indent="0">
              <a:buNone/>
            </a:pPr>
            <a:endParaRPr lang="en-US" sz="10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DADF3F-4C31-4682-BC25-09644F6A50CE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12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D52F20-E206-4DE3-9561-0E37E967F73F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14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69527" indent="-269527"/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3745DA-4056-448A-A811-A4118C5C76FC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15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C04451-A3B1-45D5-82AD-9FA554421DE7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16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A8AC5A-0C02-446D-ACE4-CCF70A7C3DA1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18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solidFill>
                <a:srgbClr val="FF3300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3496BC-A358-45EC-B535-9E5032A306BD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19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2DD764-628F-4CFD-9075-BBE8B4C4B287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20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4D71CA-6DD5-4F3A-B88C-F9570F3C8887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21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177419-3946-4971-AA67-F0B270B3E7A7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22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91988" indent="-291988">
              <a:lnSpc>
                <a:spcPct val="90000"/>
              </a:lnSpc>
            </a:pPr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83B5D4-44D2-4EFB-BC68-CEC364C42E3E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23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69527" indent="-269527"/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619368-0A46-42B7-9E1E-2ED9CFA19EDE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3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8D6664-F202-4B79-881F-8D22283F37C8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24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A92D9E-FA73-460D-AD4D-0F64D33D2567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25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DB6E29-7836-42B7-87DF-F3A48E01A691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26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E66863-63A6-4792-894A-FF80C506A183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33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4EC00B-F9D5-43FD-8CEE-99AF9BC19E4F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35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4EC00B-F9D5-43FD-8CEE-99AF9BC19E4F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36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D9A122-0FC2-4C50-9BED-3285E3E0B008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4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413CF3-05B9-46BC-A18F-85674AE2B9ED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5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AD6BF9-AAF3-4AE5-A3DF-75D660FD1B19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6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757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3D5808-44CE-4F22-8E13-89CF87E896EB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7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3A69C3-11C6-4FF0-82D0-95A065FB9D00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8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B12E1E-4396-4228-92A2-A1C4B5DE530C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9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8A1535-852E-411E-BEF7-AC73EDD06C2E}" type="slidenum">
              <a:rPr lang="en-US" smtClean="0">
                <a:latin typeface="Times New Roman" pitchFamily="18" charset="0"/>
                <a:ea typeface="MS PGothic" pitchFamily="34" charset="-128"/>
              </a:rPr>
              <a:pPr>
                <a:defRPr/>
              </a:pPr>
              <a:t>11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December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1030" descr="Tekara Logo"/>
          <p:cNvPicPr>
            <a:picLocks noChangeAspect="1" noChangeArrowheads="1"/>
          </p:cNvPicPr>
          <p:nvPr userDrawn="1"/>
        </p:nvPicPr>
        <p:blipFill>
          <a:blip r:embed="rId2" cstate="print"/>
          <a:srcRect l="-8000" r="8000"/>
          <a:stretch>
            <a:fillRect/>
          </a:stretch>
        </p:blipFill>
        <p:spPr bwMode="auto">
          <a:xfrm>
            <a:off x="6705600" y="6118224"/>
            <a:ext cx="22860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December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December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228600"/>
            <a:ext cx="8480425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8775" y="1600200"/>
            <a:ext cx="4164013" cy="3773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188" y="1600200"/>
            <a:ext cx="4164012" cy="3773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50000"/>
              </a:spcBef>
              <a:defRPr>
                <a:latin typeface="RBCMetaSetBook-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50000"/>
              </a:spcBef>
              <a:defRPr>
                <a:latin typeface="RBCMetaSetBook-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50000"/>
              </a:spcBef>
              <a:defRPr>
                <a:latin typeface="RBCMetaSetBook-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665176C-ABBA-48CA-A501-41BDCB8AE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5473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December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030" descr="Tekara Logo"/>
          <p:cNvPicPr>
            <a:picLocks noChangeAspect="1" noChangeArrowheads="1"/>
          </p:cNvPicPr>
          <p:nvPr userDrawn="1"/>
        </p:nvPicPr>
        <p:blipFill>
          <a:blip r:embed="rId2" cstate="print"/>
          <a:srcRect l="-8000" r="8000"/>
          <a:stretch>
            <a:fillRect/>
          </a:stretch>
        </p:blipFill>
        <p:spPr bwMode="auto">
          <a:xfrm>
            <a:off x="6715125" y="6118225"/>
            <a:ext cx="22860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December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1030" descr="Tekara Logo"/>
          <p:cNvPicPr>
            <a:picLocks noChangeAspect="1" noChangeArrowheads="1"/>
          </p:cNvPicPr>
          <p:nvPr userDrawn="1"/>
        </p:nvPicPr>
        <p:blipFill>
          <a:blip r:embed="rId2" cstate="print"/>
          <a:srcRect l="-8000" r="8000"/>
          <a:stretch>
            <a:fillRect/>
          </a:stretch>
        </p:blipFill>
        <p:spPr bwMode="auto">
          <a:xfrm>
            <a:off x="6696075" y="6122986"/>
            <a:ext cx="22860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December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December 16,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December 16,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December 16,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December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December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030" descr="Tekara Logo"/>
          <p:cNvPicPr>
            <a:picLocks noChangeAspect="1" noChangeArrowheads="1"/>
          </p:cNvPicPr>
          <p:nvPr userDrawn="1"/>
        </p:nvPicPr>
        <p:blipFill>
          <a:blip r:embed="rId2" cstate="print"/>
          <a:srcRect l="-8000" r="8000"/>
          <a:stretch>
            <a:fillRect/>
          </a:stretch>
        </p:blipFill>
        <p:spPr bwMode="auto">
          <a:xfrm>
            <a:off x="6715125" y="6089650"/>
            <a:ext cx="22860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December 16,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1030" descr="Tekara Logo"/>
          <p:cNvPicPr>
            <a:picLocks noChangeAspect="1" noChangeArrowheads="1"/>
          </p:cNvPicPr>
          <p:nvPr userDrawn="1"/>
        </p:nvPicPr>
        <p:blipFill>
          <a:blip r:embed="rId14" cstate="print"/>
          <a:srcRect l="-8000" r="8000"/>
          <a:stretch>
            <a:fillRect/>
          </a:stretch>
        </p:blipFill>
        <p:spPr bwMode="auto">
          <a:xfrm>
            <a:off x="6715125" y="6108700"/>
            <a:ext cx="22860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107943" y="2357546"/>
            <a:ext cx="7099300" cy="638175"/>
          </a:xfrm>
        </p:spPr>
        <p:txBody>
          <a:bodyPr/>
          <a:lstStyle/>
          <a:p>
            <a:pPr algn="ctr"/>
            <a:r>
              <a:rPr lang="en-US" b="1" dirty="0" smtClean="0"/>
              <a:t>Responding to RFPs</a:t>
            </a:r>
            <a:endParaRPr lang="en-US" b="1" dirty="0"/>
          </a:p>
        </p:txBody>
      </p:sp>
      <p:sp>
        <p:nvSpPr>
          <p:cNvPr id="48640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460500" y="3314700"/>
            <a:ext cx="6400800" cy="75502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800" dirty="0" smtClean="0"/>
              <a:t>Tips to increase </a:t>
            </a:r>
            <a:br>
              <a:rPr lang="en-US" sz="2800" dirty="0" smtClean="0"/>
            </a:br>
            <a:r>
              <a:rPr lang="en-US" sz="2800" dirty="0" smtClean="0"/>
              <a:t>probability of winning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332274" y="4262907"/>
            <a:ext cx="44117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dirty="0" smtClean="0">
                <a:solidFill>
                  <a:schemeClr val="tx1"/>
                </a:solidFill>
                <a:latin typeface="+mn-lt"/>
              </a:rPr>
              <a:t>REIBC &amp; AIC-BC </a:t>
            </a:r>
            <a:r>
              <a:rPr lang="en-CA" sz="2400" dirty="0" smtClean="0">
                <a:solidFill>
                  <a:schemeClr val="tx1"/>
                </a:solidFill>
                <a:latin typeface="+mn-lt"/>
              </a:rPr>
              <a:t>Conference</a:t>
            </a:r>
          </a:p>
          <a:p>
            <a:pPr algn="ctr"/>
            <a:r>
              <a:rPr lang="en-CA" sz="2000" dirty="0" smtClean="0">
                <a:solidFill>
                  <a:schemeClr val="tx1"/>
                </a:solidFill>
                <a:latin typeface="+mn-lt"/>
              </a:rPr>
              <a:t>September 27, 2013</a:t>
            </a:r>
            <a:endParaRPr lang="en-CA" sz="20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110" y="444321"/>
            <a:ext cx="7926946" cy="762000"/>
          </a:xfrm>
        </p:spPr>
        <p:txBody>
          <a:bodyPr/>
          <a:lstStyle/>
          <a:p>
            <a:pPr>
              <a:defRPr/>
            </a:pPr>
            <a:r>
              <a:rPr lang="en-US" sz="3600" cap="none" dirty="0">
                <a:ea typeface="Tahoma" pitchFamily="34" charset="0"/>
                <a:cs typeface="Tahoma" pitchFamily="34" charset="0"/>
              </a:rPr>
              <a:t>The Process of Submitting Bids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5771" y="1555124"/>
            <a:ext cx="4432483" cy="42672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Bid / No Bid Decision</a:t>
            </a: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Outline Bid</a:t>
            </a: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Select Your “Team”</a:t>
            </a: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Secure Resources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78255" y="1529366"/>
            <a:ext cx="4427113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 startAt="5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Work Assignments</a:t>
            </a:r>
          </a:p>
          <a:p>
            <a:pPr marL="514350" indent="-514350" fontAlgn="auto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 startAt="5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Solutions</a:t>
            </a:r>
          </a:p>
          <a:p>
            <a:pPr marL="514350" indent="-514350" fontAlgn="auto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 startAt="5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Proposal Review</a:t>
            </a:r>
          </a:p>
          <a:p>
            <a:pPr marL="514350" indent="-514350" fontAlgn="auto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 startAt="5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Proposal Submission</a:t>
            </a:r>
          </a:p>
        </p:txBody>
      </p:sp>
    </p:spTree>
    <p:extLst>
      <p:ext uri="{BB962C8B-B14F-4D97-AF65-F5344CB8AC3E}">
        <p14:creationId xmlns:p14="http://schemas.microsoft.com/office/powerpoint/2010/main" val="34969393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424863" cy="644525"/>
          </a:xfrm>
        </p:spPr>
        <p:txBody>
          <a:bodyPr/>
          <a:lstStyle/>
          <a:p>
            <a:pPr>
              <a:defRPr/>
            </a:pPr>
            <a:r>
              <a:rPr lang="en-US" sz="3600" cap="none" dirty="0">
                <a:ea typeface="Tahoma" pitchFamily="34" charset="0"/>
                <a:cs typeface="Tahoma" pitchFamily="34" charset="0"/>
              </a:rPr>
              <a:t>To Bid or not To Bid?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241" y="1477851"/>
            <a:ext cx="8480425" cy="396240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CA" sz="2800" b="0" dirty="0">
                <a:ea typeface="Tahoma" pitchFamily="34" charset="0"/>
                <a:cs typeface="Tahoma" pitchFamily="34" charset="0"/>
              </a:rPr>
              <a:t>Ask your self “Can I win”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CA" sz="2800" b="0" dirty="0">
                <a:ea typeface="Tahoma" pitchFamily="34" charset="0"/>
                <a:cs typeface="Tahoma" pitchFamily="34" charset="0"/>
              </a:rPr>
              <a:t>Which opportunities should you pursue?</a:t>
            </a:r>
          </a:p>
          <a:p>
            <a:pPr marL="842963" lvl="1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 smtClean="0">
                <a:ea typeface="Tahoma" pitchFamily="34" charset="0"/>
                <a:cs typeface="Tahoma" pitchFamily="34" charset="0"/>
              </a:rPr>
              <a:t>Time/resources/capital/ROI</a:t>
            </a:r>
            <a:endParaRPr lang="en-CA" sz="2400" dirty="0">
              <a:ea typeface="Tahoma" pitchFamily="34" charset="0"/>
              <a:cs typeface="Tahoma" pitchFamily="34" charset="0"/>
            </a:endParaRPr>
          </a:p>
          <a:p>
            <a:pPr marL="842963" lvl="1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Budget</a:t>
            </a:r>
          </a:p>
          <a:p>
            <a:pPr marL="842963" lvl="1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Business alignments</a:t>
            </a:r>
          </a:p>
          <a:p>
            <a:pPr marL="842963" lvl="1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Fits with business growth plans</a:t>
            </a:r>
          </a:p>
        </p:txBody>
      </p:sp>
    </p:spTree>
    <p:extLst>
      <p:ext uri="{BB962C8B-B14F-4D97-AF65-F5344CB8AC3E}">
        <p14:creationId xmlns:p14="http://schemas.microsoft.com/office/powerpoint/2010/main" val="42754219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9582" y="135225"/>
            <a:ext cx="6457950" cy="762000"/>
          </a:xfrm>
        </p:spPr>
        <p:txBody>
          <a:bodyPr/>
          <a:lstStyle/>
          <a:p>
            <a:pPr>
              <a:defRPr/>
            </a:pPr>
            <a:r>
              <a:rPr lang="en-US" sz="3600" cap="none" dirty="0">
                <a:ea typeface="Tahoma" pitchFamily="34" charset="0"/>
                <a:cs typeface="Tahoma" pitchFamily="34" charset="0"/>
              </a:rPr>
              <a:t>To Bid or not To Bid</a:t>
            </a:r>
            <a:r>
              <a:rPr lang="en-US" sz="3600" cap="none" dirty="0" smtClean="0">
                <a:ea typeface="Tahoma" pitchFamily="34" charset="0"/>
                <a:cs typeface="Tahoma" pitchFamily="34" charset="0"/>
              </a:rPr>
              <a:t>?</a:t>
            </a:r>
            <a:endParaRPr lang="en-US" sz="3600" cap="none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75576"/>
            <a:ext cx="8534400" cy="40386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Create vital evaluation criteria</a:t>
            </a:r>
          </a:p>
          <a:p>
            <a:pPr marL="957263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US" sz="2400" b="1" i="1" dirty="0" smtClean="0">
                <a:ea typeface="Tahoma" pitchFamily="34" charset="0"/>
                <a:cs typeface="Tahoma" pitchFamily="34" charset="0"/>
              </a:rPr>
              <a:t>Feasibility </a:t>
            </a:r>
            <a:endParaRPr lang="en-US" sz="2400" b="1" i="1" dirty="0">
              <a:ea typeface="Tahoma" pitchFamily="34" charset="0"/>
              <a:cs typeface="Tahoma" pitchFamily="34" charset="0"/>
            </a:endParaRPr>
          </a:p>
          <a:p>
            <a:pPr marL="1071563" lvl="2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Technical or professional expertise, does it exist? </a:t>
            </a:r>
          </a:p>
          <a:p>
            <a:pPr marL="957263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US" sz="2400" b="1" i="1" dirty="0" smtClean="0">
                <a:ea typeface="Tahoma" pitchFamily="34" charset="0"/>
                <a:cs typeface="Tahoma" pitchFamily="34" charset="0"/>
              </a:rPr>
              <a:t>Availability</a:t>
            </a:r>
            <a:endParaRPr lang="en-US" sz="2400" b="1" i="1" dirty="0">
              <a:ea typeface="Tahoma" pitchFamily="34" charset="0"/>
              <a:cs typeface="Tahoma" pitchFamily="34" charset="0"/>
            </a:endParaRPr>
          </a:p>
          <a:p>
            <a:pPr marL="1071563" lvl="2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Does your company have the technology or expertise?</a:t>
            </a:r>
          </a:p>
          <a:p>
            <a:pPr marL="957263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US" sz="2400" b="1" i="1" dirty="0" smtClean="0">
                <a:ea typeface="Tahoma" pitchFamily="34" charset="0"/>
                <a:cs typeface="Tahoma" pitchFamily="34" charset="0"/>
              </a:rPr>
              <a:t>Funding</a:t>
            </a:r>
            <a:endParaRPr lang="en-US" sz="2400" b="1" i="1" dirty="0">
              <a:ea typeface="Tahoma" pitchFamily="34" charset="0"/>
              <a:cs typeface="Tahoma" pitchFamily="34" charset="0"/>
            </a:endParaRPr>
          </a:p>
          <a:p>
            <a:pPr marL="1071563" lvl="2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Time/resources/capital to fund the project</a:t>
            </a:r>
          </a:p>
          <a:p>
            <a:pPr marL="1071563" lvl="2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What is the buyer’s financial capacity?</a:t>
            </a:r>
          </a:p>
        </p:txBody>
      </p:sp>
    </p:spTree>
    <p:extLst>
      <p:ext uri="{BB962C8B-B14F-4D97-AF65-F5344CB8AC3E}">
        <p14:creationId xmlns:p14="http://schemas.microsoft.com/office/powerpoint/2010/main" val="1091038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53" y="0"/>
            <a:ext cx="8029575" cy="1219200"/>
          </a:xfrm>
        </p:spPr>
        <p:txBody>
          <a:bodyPr/>
          <a:lstStyle/>
          <a:p>
            <a:pPr>
              <a:defRPr/>
            </a:pPr>
            <a:r>
              <a:rPr lang="en-US" sz="3600" cap="none" dirty="0">
                <a:ea typeface="Tahoma" pitchFamily="34" charset="0"/>
                <a:cs typeface="Tahoma" pitchFamily="34" charset="0"/>
              </a:rPr>
              <a:t>SAMPLE - Opportunity Funnel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98513" y="988359"/>
            <a:ext cx="4489450" cy="3084848"/>
          </a:xfrm>
        </p:spPr>
        <p:txBody>
          <a:bodyPr>
            <a:normAutofit/>
          </a:bodyPr>
          <a:lstStyle/>
          <a:p>
            <a:pPr marL="0" indent="1588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1588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b="0" dirty="0" smtClean="0">
                <a:ea typeface="Tahoma" pitchFamily="34" charset="0"/>
                <a:cs typeface="Tahoma" pitchFamily="34" charset="0"/>
              </a:rPr>
              <a:t>Initial Evaluation </a:t>
            </a:r>
          </a:p>
          <a:p>
            <a:pPr marL="0" indent="1588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n-US" b="0" dirty="0" smtClean="0">
              <a:ea typeface="Tahoma" pitchFamily="34" charset="0"/>
              <a:cs typeface="Tahoma" pitchFamily="34" charset="0"/>
            </a:endParaRPr>
          </a:p>
          <a:p>
            <a:pPr marL="0" indent="1588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b="0" dirty="0" smtClean="0">
                <a:ea typeface="Tahoma" pitchFamily="34" charset="0"/>
                <a:cs typeface="Tahoma" pitchFamily="34" charset="0"/>
              </a:rPr>
              <a:t>Core Business</a:t>
            </a:r>
          </a:p>
          <a:p>
            <a:pPr marL="0" indent="1588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n-US" b="0" dirty="0" smtClean="0">
              <a:ea typeface="Tahoma" pitchFamily="34" charset="0"/>
              <a:cs typeface="Tahoma" pitchFamily="34" charset="0"/>
            </a:endParaRPr>
          </a:p>
          <a:p>
            <a:pPr marL="0" indent="1588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b="0" dirty="0" smtClean="0">
                <a:ea typeface="Tahoma" pitchFamily="34" charset="0"/>
                <a:cs typeface="Tahoma" pitchFamily="34" charset="0"/>
              </a:rPr>
              <a:t>Cost Benefit Analysis Filter</a:t>
            </a:r>
          </a:p>
          <a:p>
            <a:pPr marL="0" indent="1588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n-US" b="0" dirty="0" smtClean="0">
              <a:ea typeface="Tahoma" pitchFamily="34" charset="0"/>
              <a:cs typeface="Tahoma" pitchFamily="34" charset="0"/>
            </a:endParaRPr>
          </a:p>
          <a:p>
            <a:pPr marL="0" indent="1588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b="0" dirty="0" smtClean="0">
                <a:ea typeface="Tahoma" pitchFamily="34" charset="0"/>
                <a:cs typeface="Tahoma" pitchFamily="34" charset="0"/>
              </a:rPr>
              <a:t>Feasibility/Availability/Funding</a:t>
            </a:r>
          </a:p>
          <a:p>
            <a:pPr marL="0" indent="1588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n-US" b="0" dirty="0" smtClean="0">
              <a:ea typeface="Tahoma" pitchFamily="34" charset="0"/>
              <a:cs typeface="Tahoma" pitchFamily="34" charset="0"/>
            </a:endParaRPr>
          </a:p>
          <a:p>
            <a:pPr marL="0" indent="1588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b="0" dirty="0" smtClean="0">
                <a:ea typeface="Tahoma" pitchFamily="34" charset="0"/>
                <a:cs typeface="Tahoma" pitchFamily="34" charset="0"/>
              </a:rPr>
              <a:t>Q &amp; A period</a:t>
            </a:r>
          </a:p>
          <a:p>
            <a:pPr marL="0" indent="1588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n-US" b="0" dirty="0" smtClean="0">
              <a:ea typeface="Tahoma" pitchFamily="34" charset="0"/>
              <a:cs typeface="Tahoma" pitchFamily="34" charset="0"/>
            </a:endParaRPr>
          </a:p>
          <a:p>
            <a:pPr marL="0" indent="1588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b="0" dirty="0" smtClean="0">
                <a:ea typeface="Tahoma" pitchFamily="34" charset="0"/>
                <a:cs typeface="Tahoma" pitchFamily="34" charset="0"/>
              </a:rPr>
              <a:t>“Teams” Input</a:t>
            </a:r>
            <a:endParaRPr lang="en-US" b="0" dirty="0" smtClean="0"/>
          </a:p>
        </p:txBody>
      </p:sp>
      <p:pic>
        <p:nvPicPr>
          <p:cNvPr id="22532" name="Picture 4" descr="Opportunity Funnel n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51" y="820934"/>
            <a:ext cx="3781576" cy="4304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492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399" y="457200"/>
            <a:ext cx="6949225" cy="762000"/>
          </a:xfrm>
        </p:spPr>
        <p:txBody>
          <a:bodyPr/>
          <a:lstStyle/>
          <a:p>
            <a:pPr>
              <a:defRPr/>
            </a:pPr>
            <a:r>
              <a:rPr lang="en-CA" sz="3600" cap="none" dirty="0">
                <a:ea typeface="Tahoma" pitchFamily="34" charset="0"/>
                <a:cs typeface="Tahoma" pitchFamily="34" charset="0"/>
              </a:rPr>
              <a:t>The Process Of Submitting Bids</a:t>
            </a:r>
            <a:endParaRPr lang="en-US" sz="3600" cap="none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090" y="1425263"/>
            <a:ext cx="8480425" cy="4205288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 smtClean="0">
                <a:ea typeface="Tahoma" pitchFamily="34" charset="0"/>
                <a:cs typeface="Tahoma" pitchFamily="34" charset="0"/>
              </a:rPr>
              <a:t>Outline Bid – step 2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Clr>
                <a:srgbClr val="3326B0"/>
              </a:buClr>
              <a:buSzPct val="80000"/>
              <a:buFontTx/>
              <a:buNone/>
              <a:defRPr/>
            </a:pPr>
            <a:endParaRPr lang="en-US" sz="800" dirty="0" smtClean="0">
              <a:solidFill>
                <a:srgbClr val="3326B0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Get all the “facts” – understand what the buyer really wants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Select possible solutions to meet the RFP requirements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 smtClean="0">
                <a:ea typeface="Tahoma" pitchFamily="34" charset="0"/>
                <a:cs typeface="Tahoma" pitchFamily="34" charset="0"/>
              </a:rPr>
              <a:t>Determine </a:t>
            </a:r>
            <a:r>
              <a:rPr lang="en-US" sz="2400" dirty="0">
                <a:ea typeface="Tahoma" pitchFamily="34" charset="0"/>
                <a:cs typeface="Tahoma" pitchFamily="34" charset="0"/>
              </a:rPr>
              <a:t>what resources, time, and capital will be required to submit a bid</a:t>
            </a:r>
          </a:p>
        </p:txBody>
      </p:sp>
    </p:spTree>
    <p:extLst>
      <p:ext uri="{BB962C8B-B14F-4D97-AF65-F5344CB8AC3E}">
        <p14:creationId xmlns:p14="http://schemas.microsoft.com/office/powerpoint/2010/main" val="1222798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46279" y="1373747"/>
            <a:ext cx="8286750" cy="43434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CA" sz="2800" b="0" dirty="0">
                <a:ea typeface="Tahoma" pitchFamily="34" charset="0"/>
                <a:cs typeface="Tahoma" pitchFamily="34" charset="0"/>
              </a:rPr>
              <a:t>How can the vendor get the information they need to write a winning bid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>
                <a:srgbClr val="3326B0"/>
              </a:buClr>
              <a:buSzPct val="80000"/>
              <a:buFontTx/>
              <a:buBlip>
                <a:blip r:embed="rId3"/>
              </a:buBlip>
              <a:defRPr/>
            </a:pPr>
            <a:endParaRPr lang="en-US" sz="800" dirty="0" smtClean="0">
              <a:solidFill>
                <a:srgbClr val="3326B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The Official Question and Answer Period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The Vendors’ Conference</a:t>
            </a:r>
          </a:p>
          <a:p>
            <a:pPr marL="1152144" lvl="5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200" dirty="0">
                <a:ea typeface="Tahoma" pitchFamily="34" charset="0"/>
                <a:cs typeface="Tahoma" pitchFamily="34" charset="0"/>
              </a:rPr>
              <a:t>No report can completely identify the atmosphere and unspoken clues you can get by attending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6457950" cy="762000"/>
          </a:xfrm>
        </p:spPr>
        <p:txBody>
          <a:bodyPr/>
          <a:lstStyle/>
          <a:p>
            <a:pPr>
              <a:defRPr/>
            </a:pPr>
            <a:r>
              <a:rPr lang="en-US" sz="3600" cap="none" dirty="0">
                <a:ea typeface="Tahoma" pitchFamily="34" charset="0"/>
                <a:cs typeface="Tahoma" pitchFamily="34" charset="0"/>
              </a:rPr>
              <a:t>Fact Finding Techniques</a:t>
            </a:r>
          </a:p>
        </p:txBody>
      </p:sp>
    </p:spTree>
    <p:extLst>
      <p:ext uri="{BB962C8B-B14F-4D97-AF65-F5344CB8AC3E}">
        <p14:creationId xmlns:p14="http://schemas.microsoft.com/office/powerpoint/2010/main" val="8749871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1972" y="1617373"/>
            <a:ext cx="8822028" cy="434340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CA" sz="2400" b="0" dirty="0">
                <a:ea typeface="Tahoma" pitchFamily="34" charset="0"/>
                <a:cs typeface="Tahoma" pitchFamily="34" charset="0"/>
              </a:rPr>
              <a:t>Limited communication during official RFP process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400" b="0" dirty="0">
                <a:ea typeface="Tahoma" pitchFamily="34" charset="0"/>
                <a:cs typeface="Tahoma" pitchFamily="34" charset="0"/>
              </a:rPr>
              <a:t>Not always possible to ask questions in confidence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400" b="0" dirty="0">
                <a:ea typeface="Tahoma" pitchFamily="34" charset="0"/>
                <a:cs typeface="Tahoma" pitchFamily="34" charset="0"/>
              </a:rPr>
              <a:t>Questions can result in amendments to the RFP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400" b="0" dirty="0">
                <a:ea typeface="Tahoma" pitchFamily="34" charset="0"/>
                <a:cs typeface="Tahoma" pitchFamily="34" charset="0"/>
              </a:rPr>
              <a:t>Questions &amp; Answers are distributed to all bidders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400" b="0" dirty="0">
                <a:ea typeface="Tahoma" pitchFamily="34" charset="0"/>
                <a:cs typeface="Tahoma" pitchFamily="34" charset="0"/>
              </a:rPr>
              <a:t>Protect proprietary or confidential information</a:t>
            </a:r>
          </a:p>
          <a:p>
            <a:pPr marL="342900" indent="-342900" eaLnBrk="1" hangingPunct="1">
              <a:defRPr/>
            </a:pPr>
            <a:endParaRPr lang="en-US" sz="2400" dirty="0" smtClean="0"/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6457950" cy="762000"/>
          </a:xfrm>
        </p:spPr>
        <p:txBody>
          <a:bodyPr/>
          <a:lstStyle/>
          <a:p>
            <a:pPr>
              <a:defRPr/>
            </a:pPr>
            <a:r>
              <a:rPr lang="en-US" sz="3600" cap="none" dirty="0">
                <a:ea typeface="Tahoma" pitchFamily="34" charset="0"/>
                <a:cs typeface="Tahoma" pitchFamily="34" charset="0"/>
              </a:rPr>
              <a:t>Fact Finding Techniques </a:t>
            </a:r>
          </a:p>
        </p:txBody>
      </p:sp>
    </p:spTree>
    <p:extLst>
      <p:ext uri="{BB962C8B-B14F-4D97-AF65-F5344CB8AC3E}">
        <p14:creationId xmlns:p14="http://schemas.microsoft.com/office/powerpoint/2010/main" val="21591417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ChangeArrowheads="1"/>
          </p:cNvSpPr>
          <p:nvPr/>
        </p:nvSpPr>
        <p:spPr bwMode="auto">
          <a:xfrm>
            <a:off x="520700" y="241300"/>
            <a:ext cx="85518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rPr>
              <a:t>Fact Finding Techniques </a:t>
            </a:r>
          </a:p>
        </p:txBody>
      </p:sp>
      <p:sp>
        <p:nvSpPr>
          <p:cNvPr id="557059" name="Rectangle 3"/>
          <p:cNvSpPr>
            <a:spLocks noChangeArrowheads="1"/>
          </p:cNvSpPr>
          <p:nvPr/>
        </p:nvSpPr>
        <p:spPr bwMode="auto">
          <a:xfrm>
            <a:off x="228600" y="1501462"/>
            <a:ext cx="86106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solidFill>
                  <a:schemeClr val="tx1"/>
                </a:solidFill>
                <a:latin typeface="+mn-lt"/>
                <a:ea typeface="Tahoma" pitchFamily="34" charset="0"/>
                <a:cs typeface="Tahoma" pitchFamily="34" charset="0"/>
              </a:rPr>
              <a:t>Strategies For Developing Effective RFP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Tahoma" pitchFamily="34" charset="0"/>
                <a:cs typeface="Tahoma" pitchFamily="34" charset="0"/>
              </a:rPr>
              <a:t>Questions</a:t>
            </a:r>
            <a:endParaRPr lang="en-US" sz="2800" dirty="0">
              <a:solidFill>
                <a:schemeClr val="tx1"/>
              </a:solidFill>
              <a:latin typeface="+mn-lt"/>
              <a:ea typeface="Tahoma" pitchFamily="34" charset="0"/>
              <a:cs typeface="Tahoma" pitchFamily="34" charset="0"/>
            </a:endParaRPr>
          </a:p>
          <a:p>
            <a:pPr marL="957263" lvl="1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Tahoma" pitchFamily="34" charset="0"/>
                <a:cs typeface="Tahoma" pitchFamily="34" charset="0"/>
              </a:rPr>
              <a:t>Questions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Tahoma" pitchFamily="34" charset="0"/>
                <a:cs typeface="Tahoma" pitchFamily="34" charset="0"/>
              </a:rPr>
              <a:t>that identify statements or requirements that may be incorrect and require clarification - technical feasibility, professional expertise, terminology</a:t>
            </a:r>
          </a:p>
          <a:p>
            <a:pPr marL="957263" lvl="1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Tahoma" pitchFamily="34" charset="0"/>
                <a:cs typeface="Tahoma" pitchFamily="34" charset="0"/>
              </a:rPr>
              <a:t>Questions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Tahoma" pitchFamily="34" charset="0"/>
                <a:cs typeface="Tahoma" pitchFamily="34" charset="0"/>
              </a:rPr>
              <a:t>that clarify your interpretation of the RFP</a:t>
            </a:r>
          </a:p>
          <a:p>
            <a:pPr marL="957263" lvl="1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Tahoma" pitchFamily="34" charset="0"/>
                <a:cs typeface="Tahoma" pitchFamily="34" charset="0"/>
              </a:rPr>
              <a:t>Questions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Tahoma" pitchFamily="34" charset="0"/>
                <a:cs typeface="Tahoma" pitchFamily="34" charset="0"/>
              </a:rPr>
              <a:t>that will lead to a revision of the RFP</a:t>
            </a:r>
          </a:p>
        </p:txBody>
      </p:sp>
    </p:spTree>
    <p:extLst>
      <p:ext uri="{BB962C8B-B14F-4D97-AF65-F5344CB8AC3E}">
        <p14:creationId xmlns:p14="http://schemas.microsoft.com/office/powerpoint/2010/main" val="3901727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457200"/>
            <a:ext cx="8763000" cy="12192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z="3600" dirty="0">
                <a:ea typeface="Tahoma" pitchFamily="34" charset="0"/>
                <a:cs typeface="Tahoma" pitchFamily="34" charset="0"/>
              </a:rPr>
              <a:t>Fact Finding Techniques 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86750" cy="4343400"/>
          </a:xfrm>
        </p:spPr>
        <p:txBody>
          <a:bodyPr/>
          <a:lstStyle/>
          <a:p>
            <a:pPr marL="457200" indent="-457200" eaLnBrk="1" fontAlgn="base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Understand the buyers evaluation process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 smtClean="0">
                <a:ea typeface="Tahoma" pitchFamily="34" charset="0"/>
                <a:cs typeface="Tahoma" pitchFamily="34" charset="0"/>
              </a:rPr>
              <a:t>Begins </a:t>
            </a:r>
            <a:r>
              <a:rPr lang="en-US" sz="2400" dirty="0">
                <a:ea typeface="Tahoma" pitchFamily="34" charset="0"/>
                <a:cs typeface="Tahoma" pitchFamily="34" charset="0"/>
              </a:rPr>
              <a:t>before RFP is even </a:t>
            </a:r>
            <a:r>
              <a:rPr lang="en-US" sz="2400" dirty="0" smtClean="0">
                <a:ea typeface="Tahoma" pitchFamily="34" charset="0"/>
                <a:cs typeface="Tahoma" pitchFamily="34" charset="0"/>
              </a:rPr>
              <a:t>released</a:t>
            </a:r>
            <a:endParaRPr lang="en-US" sz="2400" dirty="0">
              <a:ea typeface="Tahoma" pitchFamily="34" charset="0"/>
              <a:cs typeface="Tahoma" pitchFamily="34" charset="0"/>
            </a:endParaRP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RFP often sent to a select list of potential </a:t>
            </a:r>
            <a:r>
              <a:rPr lang="en-US" sz="2400" dirty="0" smtClean="0">
                <a:ea typeface="Tahoma" pitchFamily="34" charset="0"/>
                <a:cs typeface="Tahoma" pitchFamily="34" charset="0"/>
              </a:rPr>
              <a:t>vendors</a:t>
            </a:r>
            <a:endParaRPr lang="en-US" sz="2400" dirty="0">
              <a:ea typeface="Tahoma" pitchFamily="34" charset="0"/>
              <a:cs typeface="Tahoma" pitchFamily="34" charset="0"/>
            </a:endParaRP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Understanding the process from the buyer’s point of view is critical to positioning your product or service for a successful proposal</a:t>
            </a:r>
          </a:p>
        </p:txBody>
      </p:sp>
    </p:spTree>
    <p:extLst>
      <p:ext uri="{BB962C8B-B14F-4D97-AF65-F5344CB8AC3E}">
        <p14:creationId xmlns:p14="http://schemas.microsoft.com/office/powerpoint/2010/main" val="1008283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2064" y="444321"/>
            <a:ext cx="8515350" cy="12192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z="3600" dirty="0">
                <a:ea typeface="Tahoma" pitchFamily="34" charset="0"/>
                <a:cs typeface="Tahoma" pitchFamily="34" charset="0"/>
              </a:rPr>
              <a:t>Fact Finding Techniques </a:t>
            </a:r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12702"/>
            <a:ext cx="8353425" cy="3773488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>
              <a:ea typeface="+mn-ea"/>
            </a:endParaRPr>
          </a:p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The Most Important Information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>
                <a:ea typeface="Tahoma" pitchFamily="34" charset="0"/>
                <a:cs typeface="Tahoma" pitchFamily="34" charset="0"/>
              </a:rPr>
              <a:t>What does the buyer really need?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endParaRPr lang="en-CA" sz="2400" dirty="0">
              <a:ea typeface="Tahoma" pitchFamily="34" charset="0"/>
              <a:cs typeface="Tahoma" pitchFamily="34" charset="0"/>
            </a:endParaRP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What is their “CORE NEED”?</a:t>
            </a:r>
          </a:p>
        </p:txBody>
      </p:sp>
    </p:spTree>
    <p:extLst>
      <p:ext uri="{BB962C8B-B14F-4D97-AF65-F5344CB8AC3E}">
        <p14:creationId xmlns:p14="http://schemas.microsoft.com/office/powerpoint/2010/main" val="2520935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381000" y="381000"/>
            <a:ext cx="8480425" cy="864539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kern="0" dirty="0" smtClean="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rPr>
              <a:t>Agenda</a:t>
            </a:r>
            <a:endParaRPr lang="en-US" sz="4000" kern="0" dirty="0">
              <a:solidFill>
                <a:srgbClr val="F9F9F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267237" y="1696305"/>
            <a:ext cx="8677275" cy="2927216"/>
          </a:xfrm>
          <a:prstGeom prst="rect">
            <a:avLst/>
          </a:prstGeom>
        </p:spPr>
        <p:txBody>
          <a:bodyPr/>
          <a:lstStyle/>
          <a:p>
            <a:pPr marL="957263" lvl="1" indent="-4572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CA" sz="2400" dirty="0" smtClean="0">
                <a:solidFill>
                  <a:schemeClr val="tx1"/>
                </a:solidFill>
                <a:latin typeface="+mn-lt"/>
                <a:cs typeface="Tahoma" pitchFamily="34" charset="0"/>
              </a:rPr>
              <a:t>What </a:t>
            </a:r>
            <a:r>
              <a:rPr lang="en-CA" sz="2400" dirty="0">
                <a:solidFill>
                  <a:schemeClr val="tx1"/>
                </a:solidFill>
                <a:latin typeface="+mn-lt"/>
                <a:cs typeface="Tahoma" pitchFamily="34" charset="0"/>
              </a:rPr>
              <a:t>is an RFP?</a:t>
            </a:r>
          </a:p>
          <a:p>
            <a:pPr marL="957263" lvl="1" indent="-4572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CA" sz="2400" dirty="0" smtClean="0">
                <a:solidFill>
                  <a:schemeClr val="tx1"/>
                </a:solidFill>
                <a:latin typeface="+mn-lt"/>
                <a:cs typeface="Tahoma" pitchFamily="34" charset="0"/>
              </a:rPr>
              <a:t>What </a:t>
            </a:r>
            <a:r>
              <a:rPr lang="en-CA" sz="2400" dirty="0">
                <a:solidFill>
                  <a:schemeClr val="tx1"/>
                </a:solidFill>
                <a:latin typeface="+mn-lt"/>
                <a:cs typeface="Tahoma" pitchFamily="34" charset="0"/>
              </a:rPr>
              <a:t>is the process for submitting bids?</a:t>
            </a:r>
          </a:p>
          <a:p>
            <a:pPr marL="957263" lvl="1" indent="-4572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CA" sz="2400" dirty="0">
                <a:solidFill>
                  <a:schemeClr val="tx1"/>
                </a:solidFill>
                <a:latin typeface="+mn-lt"/>
                <a:cs typeface="Tahoma" pitchFamily="34" charset="0"/>
              </a:rPr>
              <a:t>What does a successful proposal look like</a:t>
            </a:r>
            <a:r>
              <a:rPr lang="en-CA" sz="2400" dirty="0" smtClean="0">
                <a:solidFill>
                  <a:schemeClr val="tx1"/>
                </a:solidFill>
                <a:latin typeface="+mn-lt"/>
                <a:cs typeface="Tahoma" pitchFamily="34" charset="0"/>
              </a:rPr>
              <a:t>?</a:t>
            </a:r>
            <a:endParaRPr lang="en-CA" sz="2400" dirty="0">
              <a:solidFill>
                <a:schemeClr val="tx1"/>
              </a:solidFill>
              <a:latin typeface="+mn-lt"/>
              <a:cs typeface="Tahoma" pitchFamily="34" charset="0"/>
            </a:endParaRPr>
          </a:p>
          <a:p>
            <a:pPr marL="957263" lvl="1" indent="-4572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CA" sz="2400" dirty="0" smtClean="0">
                <a:solidFill>
                  <a:schemeClr val="tx1"/>
                </a:solidFill>
                <a:latin typeface="+mn-lt"/>
                <a:cs typeface="Tahoma" pitchFamily="34" charset="0"/>
              </a:rPr>
              <a:t>Q&amp;A</a:t>
            </a:r>
            <a:endParaRPr lang="en-CA" sz="2400" dirty="0">
              <a:solidFill>
                <a:schemeClr val="tx1"/>
              </a:solidFill>
              <a:latin typeface="+mn-lt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633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457200"/>
            <a:ext cx="8515350" cy="12192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z="3600" dirty="0">
                <a:ea typeface="Tahoma" pitchFamily="34" charset="0"/>
                <a:cs typeface="Tahoma" pitchFamily="34" charset="0"/>
              </a:rPr>
              <a:t>Fact Finding Techniques 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27527" y="1504682"/>
            <a:ext cx="8534400" cy="3773488"/>
          </a:xfrm>
        </p:spPr>
        <p:txBody>
          <a:bodyPr>
            <a:normAutofit fontScale="92500"/>
          </a:bodyPr>
          <a:lstStyle/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3000" b="0" dirty="0">
                <a:ea typeface="Tahoma" pitchFamily="34" charset="0"/>
                <a:cs typeface="Tahoma" pitchFamily="34" charset="0"/>
              </a:rPr>
              <a:t>Questions To Uncover The Buyer’s Core Need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800" dirty="0" smtClean="0"/>
          </a:p>
          <a:p>
            <a:pPr marL="842963" lvl="1" indent="-34290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600" dirty="0">
                <a:ea typeface="Tahoma" pitchFamily="34" charset="0"/>
                <a:cs typeface="Tahoma" pitchFamily="34" charset="0"/>
              </a:rPr>
              <a:t>What is the result the buyer is hoping to achieve? </a:t>
            </a:r>
          </a:p>
          <a:p>
            <a:pPr marL="1071563" lvl="2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100" dirty="0">
                <a:ea typeface="Tahoma" pitchFamily="34" charset="0"/>
                <a:cs typeface="Tahoma" pitchFamily="34" charset="0"/>
              </a:rPr>
              <a:t>Reduce costs / New business / Market Penetration Market Share / Counter Competitor’s Activities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600" dirty="0" smtClean="0">
                <a:ea typeface="Tahoma" pitchFamily="34" charset="0"/>
                <a:cs typeface="Tahoma" pitchFamily="34" charset="0"/>
              </a:rPr>
              <a:t>How </a:t>
            </a:r>
            <a:r>
              <a:rPr lang="en-US" sz="2600" dirty="0">
                <a:ea typeface="Tahoma" pitchFamily="34" charset="0"/>
                <a:cs typeface="Tahoma" pitchFamily="34" charset="0"/>
              </a:rPr>
              <a:t>does this RFP fit the buyer’s business vision?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600" dirty="0" smtClean="0">
                <a:ea typeface="Tahoma" pitchFamily="34" charset="0"/>
                <a:cs typeface="Tahoma" pitchFamily="34" charset="0"/>
              </a:rPr>
              <a:t>What </a:t>
            </a:r>
            <a:r>
              <a:rPr lang="en-US" sz="2600" dirty="0">
                <a:ea typeface="Tahoma" pitchFamily="34" charset="0"/>
                <a:cs typeface="Tahoma" pitchFamily="34" charset="0"/>
              </a:rPr>
              <a:t>is the most </a:t>
            </a:r>
            <a:r>
              <a:rPr lang="en-US" sz="2600" dirty="0" smtClean="0">
                <a:ea typeface="Tahoma" pitchFamily="34" charset="0"/>
                <a:cs typeface="Tahoma" pitchFamily="34" charset="0"/>
              </a:rPr>
              <a:t>prevalent </a:t>
            </a:r>
            <a:r>
              <a:rPr lang="en-US" sz="2600" dirty="0">
                <a:ea typeface="Tahoma" pitchFamily="34" charset="0"/>
                <a:cs typeface="Tahoma" pitchFamily="34" charset="0"/>
              </a:rPr>
              <a:t>problem or pain? 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600" dirty="0" smtClean="0">
                <a:ea typeface="Tahoma" pitchFamily="34" charset="0"/>
                <a:cs typeface="Tahoma" pitchFamily="34" charset="0"/>
              </a:rPr>
              <a:t>What </a:t>
            </a:r>
            <a:r>
              <a:rPr lang="en-US" sz="2600" dirty="0">
                <a:ea typeface="Tahoma" pitchFamily="34" charset="0"/>
                <a:cs typeface="Tahoma" pitchFamily="34" charset="0"/>
              </a:rPr>
              <a:t>are the most common problems experienced by similar </a:t>
            </a:r>
            <a:r>
              <a:rPr lang="en-US" sz="2600" dirty="0" smtClean="0">
                <a:ea typeface="Tahoma" pitchFamily="34" charset="0"/>
                <a:cs typeface="Tahoma" pitchFamily="34" charset="0"/>
              </a:rPr>
              <a:t>organizations?</a:t>
            </a:r>
            <a:endParaRPr lang="en-US" sz="2600" dirty="0">
              <a:ea typeface="Tahoma" pitchFamily="34" charset="0"/>
              <a:cs typeface="Tahoma" pitchFamily="34" charset="0"/>
            </a:endParaRP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endParaRPr lang="en-US" sz="2600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320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515350" cy="12192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z="3600" dirty="0">
                <a:ea typeface="Tahoma" pitchFamily="34" charset="0"/>
                <a:cs typeface="Tahoma" pitchFamily="34" charset="0"/>
              </a:rPr>
              <a:t>Fact Finding Techniques – Tips &amp; Tricks</a:t>
            </a:r>
          </a:p>
        </p:txBody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910" y="1964028"/>
            <a:ext cx="8407400" cy="3773488"/>
          </a:xfrm>
        </p:spPr>
        <p:txBody>
          <a:bodyPr>
            <a:normAutofit/>
          </a:bodyPr>
          <a:lstStyle/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Build and leverage relationships</a:t>
            </a:r>
          </a:p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Be comfortable with all conversations</a:t>
            </a:r>
          </a:p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Ask the “</a:t>
            </a:r>
            <a:r>
              <a:rPr lang="en-US" sz="2800" b="0" dirty="0" err="1">
                <a:ea typeface="Tahoma" pitchFamily="34" charset="0"/>
                <a:cs typeface="Tahoma" pitchFamily="34" charset="0"/>
              </a:rPr>
              <a:t>Columbo</a:t>
            </a:r>
            <a:r>
              <a:rPr lang="en-US" sz="2800" b="0" dirty="0">
                <a:ea typeface="Tahoma" pitchFamily="34" charset="0"/>
                <a:cs typeface="Tahoma" pitchFamily="34" charset="0"/>
              </a:rPr>
              <a:t>” questions</a:t>
            </a:r>
          </a:p>
        </p:txBody>
      </p:sp>
    </p:spTree>
    <p:extLst>
      <p:ext uri="{BB962C8B-B14F-4D97-AF65-F5344CB8AC3E}">
        <p14:creationId xmlns:p14="http://schemas.microsoft.com/office/powerpoint/2010/main" val="2750454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321" y="1513267"/>
            <a:ext cx="8370888" cy="3724275"/>
          </a:xfrm>
        </p:spPr>
        <p:txBody>
          <a:bodyPr/>
          <a:lstStyle/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 smtClean="0">
                <a:ea typeface="Tahoma" pitchFamily="34" charset="0"/>
                <a:cs typeface="Tahoma" pitchFamily="34" charset="0"/>
              </a:rPr>
              <a:t>Select </a:t>
            </a:r>
            <a:r>
              <a:rPr lang="en-US" sz="2800" b="0" dirty="0">
                <a:ea typeface="Tahoma" pitchFamily="34" charset="0"/>
                <a:cs typeface="Tahoma" pitchFamily="34" charset="0"/>
              </a:rPr>
              <a:t>Your “Team</a:t>
            </a:r>
            <a:r>
              <a:rPr lang="en-US" sz="2800" b="0" dirty="0" smtClean="0">
                <a:ea typeface="Tahoma" pitchFamily="34" charset="0"/>
                <a:cs typeface="Tahoma" pitchFamily="34" charset="0"/>
              </a:rPr>
              <a:t>” – step 3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3326B0"/>
              </a:buClr>
              <a:buSzPct val="80000"/>
              <a:buFontTx/>
              <a:buNone/>
              <a:defRPr/>
            </a:pPr>
            <a:endParaRPr lang="en-US" sz="800" dirty="0" smtClean="0">
              <a:solidFill>
                <a:srgbClr val="3326B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 eaLnBrk="1" hangingPunct="1">
              <a:lnSpc>
                <a:spcPct val="90000"/>
              </a:lnSpc>
              <a:spcBef>
                <a:spcPct val="0"/>
              </a:spcBef>
              <a:buClr>
                <a:srgbClr val="3326B0"/>
              </a:buClr>
              <a:buSzPct val="80000"/>
              <a:buFontTx/>
              <a:buBlip>
                <a:blip r:embed="rId3"/>
              </a:buBlip>
              <a:defRPr/>
            </a:pPr>
            <a:endParaRPr lang="en-US" sz="800" dirty="0" smtClean="0">
              <a:solidFill>
                <a:srgbClr val="3326B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Creative Thinkers </a:t>
            </a:r>
            <a:r>
              <a:rPr lang="en-US" sz="2400" dirty="0" smtClean="0">
                <a:ea typeface="Tahoma" pitchFamily="34" charset="0"/>
                <a:cs typeface="Tahoma" pitchFamily="34" charset="0"/>
              </a:rPr>
              <a:t>- </a:t>
            </a:r>
            <a:r>
              <a:rPr lang="en-US" sz="2000" dirty="0" smtClean="0">
                <a:ea typeface="Tahoma" pitchFamily="34" charset="0"/>
                <a:cs typeface="Tahoma" pitchFamily="34" charset="0"/>
              </a:rPr>
              <a:t>for finding 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possible solutions and creatively solve potential </a:t>
            </a:r>
            <a:r>
              <a:rPr lang="en-US" sz="2000" dirty="0" smtClean="0">
                <a:ea typeface="Tahoma" pitchFamily="34" charset="0"/>
                <a:cs typeface="Tahoma" pitchFamily="34" charset="0"/>
              </a:rPr>
              <a:t>problems</a:t>
            </a:r>
            <a:endParaRPr lang="en-US" sz="2000" dirty="0">
              <a:ea typeface="Tahoma" pitchFamily="34" charset="0"/>
              <a:cs typeface="Tahoma" pitchFamily="34" charset="0"/>
            </a:endParaRP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Detail </a:t>
            </a:r>
            <a:r>
              <a:rPr lang="en-US" sz="2400" dirty="0" smtClean="0">
                <a:ea typeface="Tahoma" pitchFamily="34" charset="0"/>
                <a:cs typeface="Tahoma" pitchFamily="34" charset="0"/>
              </a:rPr>
              <a:t>Thinkers </a:t>
            </a:r>
            <a:r>
              <a:rPr lang="en-US" sz="2400" dirty="0">
                <a:ea typeface="Tahoma" pitchFamily="34" charset="0"/>
                <a:cs typeface="Tahoma" pitchFamily="34" charset="0"/>
              </a:rPr>
              <a:t>-</a:t>
            </a:r>
            <a:r>
              <a:rPr lang="en-US" sz="24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for planning the implementation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Big Picture </a:t>
            </a:r>
            <a:r>
              <a:rPr lang="en-US" sz="2400" dirty="0" smtClean="0">
                <a:ea typeface="Tahoma" pitchFamily="34" charset="0"/>
                <a:cs typeface="Tahoma" pitchFamily="34" charset="0"/>
              </a:rPr>
              <a:t>Thinkers - 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for project management </a:t>
            </a:r>
          </a:p>
        </p:txBody>
      </p:sp>
      <p:sp>
        <p:nvSpPr>
          <p:cNvPr id="429060" name="Rectangle 4"/>
          <p:cNvSpPr>
            <a:spLocks noGrp="1" noChangeArrowheads="1"/>
          </p:cNvSpPr>
          <p:nvPr>
            <p:ph type="title"/>
          </p:nvPr>
        </p:nvSpPr>
        <p:spPr>
          <a:xfrm>
            <a:off x="546099" y="457200"/>
            <a:ext cx="8134261" cy="7620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CA" sz="3600" dirty="0">
                <a:ea typeface="Tahoma" pitchFamily="34" charset="0"/>
                <a:cs typeface="Tahoma" pitchFamily="34" charset="0"/>
              </a:rPr>
              <a:t>The Process Of </a:t>
            </a:r>
            <a:r>
              <a:rPr lang="en-CA" sz="3600" dirty="0" smtClean="0">
                <a:ea typeface="Tahoma" pitchFamily="34" charset="0"/>
                <a:cs typeface="Tahoma" pitchFamily="34" charset="0"/>
              </a:rPr>
              <a:t>Submitting </a:t>
            </a:r>
            <a:r>
              <a:rPr lang="en-CA" sz="3600" dirty="0">
                <a:ea typeface="Tahoma" pitchFamily="34" charset="0"/>
                <a:cs typeface="Tahoma" pitchFamily="34" charset="0"/>
              </a:rPr>
              <a:t>Bids</a:t>
            </a:r>
            <a:endParaRPr lang="en-US" sz="3600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9215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399" y="457200"/>
            <a:ext cx="8031051" cy="7620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CA" sz="3600" dirty="0">
                <a:ea typeface="Tahoma" pitchFamily="34" charset="0"/>
                <a:cs typeface="Tahoma" pitchFamily="34" charset="0"/>
              </a:rPr>
              <a:t>The Process Of Submitting Bids</a:t>
            </a:r>
            <a:endParaRPr lang="en-US" sz="36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83594"/>
            <a:ext cx="6400800" cy="3773488"/>
          </a:xfrm>
        </p:spPr>
        <p:txBody>
          <a:bodyPr/>
          <a:lstStyle/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 smtClean="0">
                <a:ea typeface="Tahoma" pitchFamily="34" charset="0"/>
                <a:cs typeface="Tahoma" pitchFamily="34" charset="0"/>
              </a:rPr>
              <a:t>Secure </a:t>
            </a:r>
            <a:r>
              <a:rPr lang="en-US" sz="2800" b="0" dirty="0">
                <a:ea typeface="Tahoma" pitchFamily="34" charset="0"/>
                <a:cs typeface="Tahoma" pitchFamily="34" charset="0"/>
              </a:rPr>
              <a:t>Resources </a:t>
            </a:r>
            <a:r>
              <a:rPr lang="en-US" sz="2800" b="0" dirty="0" smtClean="0">
                <a:ea typeface="Tahoma" pitchFamily="34" charset="0"/>
                <a:cs typeface="Tahoma" pitchFamily="34" charset="0"/>
              </a:rPr>
              <a:t>– step 4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 smtClean="0">
                <a:ea typeface="Tahoma" pitchFamily="34" charset="0"/>
                <a:cs typeface="Tahoma" pitchFamily="34" charset="0"/>
              </a:rPr>
              <a:t>Work Assignments – step 5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 smtClean="0">
                <a:ea typeface="Tahoma" pitchFamily="34" charset="0"/>
                <a:cs typeface="Tahoma" pitchFamily="34" charset="0"/>
              </a:rPr>
              <a:t>Solutions – step 6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Standard Solutions (Off The Rack)</a:t>
            </a: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Custom Solutions (Tailored) </a:t>
            </a:r>
          </a:p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 smtClean="0">
                <a:ea typeface="Tahoma" pitchFamily="34" charset="0"/>
                <a:cs typeface="Tahoma" pitchFamily="34" charset="0"/>
              </a:rPr>
              <a:t>Proposal Review – step 7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 smtClean="0">
                <a:ea typeface="Tahoma" pitchFamily="34" charset="0"/>
                <a:cs typeface="Tahoma" pitchFamily="34" charset="0"/>
              </a:rPr>
              <a:t>Proposal Submission – step 8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136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34400" cy="12192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z="3600" dirty="0">
                <a:ea typeface="Tahoma" pitchFamily="34" charset="0"/>
                <a:cs typeface="Tahoma" pitchFamily="34" charset="0"/>
              </a:rPr>
              <a:t>Strategies for Successful Proposal Writing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98746"/>
            <a:ext cx="8316913" cy="40687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CA" altLang="en-US" sz="3200" dirty="0" smtClean="0">
                <a:cs typeface="Tahoma" pitchFamily="34" charset="0"/>
              </a:rPr>
              <a:t>Winning Strategy Is Not An Accident!</a:t>
            </a:r>
          </a:p>
          <a:p>
            <a:pPr algn="ctr" eaLnBrk="1" hangingPunct="1">
              <a:buFont typeface="Wingdings" pitchFamily="2" charset="2"/>
              <a:buNone/>
            </a:pPr>
            <a:endParaRPr lang="en-CA" altLang="en-US" sz="2000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2000" dirty="0" smtClean="0">
                <a:cs typeface="Tahoma" pitchFamily="34" charset="0"/>
              </a:rPr>
              <a:t>The ancient Chinese tactician Sun Tzu in The Art Of War tells </a:t>
            </a:r>
            <a:r>
              <a:rPr lang="en-US" altLang="en-US" sz="2000" dirty="0">
                <a:cs typeface="Tahoma" pitchFamily="34" charset="0"/>
              </a:rPr>
              <a:t>u</a:t>
            </a:r>
            <a:r>
              <a:rPr lang="en-US" altLang="en-US" sz="2000" dirty="0" smtClean="0">
                <a:cs typeface="Tahoma" pitchFamily="34" charset="0"/>
              </a:rPr>
              <a:t>s: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en-US" sz="2000" dirty="0" smtClean="0">
              <a:cs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2800" i="1" dirty="0" smtClean="0">
                <a:cs typeface="Tahoma" pitchFamily="34" charset="0"/>
              </a:rPr>
              <a:t>A good </a:t>
            </a:r>
            <a:r>
              <a:rPr lang="en-US" altLang="en-US" sz="2800" i="1" dirty="0">
                <a:cs typeface="Tahoma" pitchFamily="34" charset="0"/>
              </a:rPr>
              <a:t>g</a:t>
            </a:r>
            <a:r>
              <a:rPr lang="en-US" altLang="en-US" sz="2800" i="1" dirty="0" smtClean="0">
                <a:cs typeface="Tahoma" pitchFamily="34" charset="0"/>
              </a:rPr>
              <a:t>eneral </a:t>
            </a:r>
            <a:r>
              <a:rPr lang="en-US" altLang="en-US" sz="2800" i="1" dirty="0">
                <a:cs typeface="Tahoma" pitchFamily="34" charset="0"/>
              </a:rPr>
              <a:t>h</a:t>
            </a:r>
            <a:r>
              <a:rPr lang="en-US" altLang="en-US" sz="2800" i="1" dirty="0" smtClean="0">
                <a:cs typeface="Tahoma" pitchFamily="34" charset="0"/>
              </a:rPr>
              <a:t>as </a:t>
            </a:r>
            <a:r>
              <a:rPr lang="en-US" altLang="en-US" sz="2800" i="1" dirty="0">
                <a:cs typeface="Tahoma" pitchFamily="34" charset="0"/>
              </a:rPr>
              <a:t>w</a:t>
            </a:r>
            <a:r>
              <a:rPr lang="en-US" altLang="en-US" sz="2800" i="1" dirty="0" smtClean="0">
                <a:cs typeface="Tahoma" pitchFamily="34" charset="0"/>
              </a:rPr>
              <a:t>on </a:t>
            </a:r>
            <a:r>
              <a:rPr lang="en-US" altLang="en-US" sz="2800" i="1" dirty="0">
                <a:cs typeface="Tahoma" pitchFamily="34" charset="0"/>
              </a:rPr>
              <a:t>t</a:t>
            </a:r>
            <a:r>
              <a:rPr lang="en-US" altLang="en-US" sz="2800" i="1" dirty="0" smtClean="0">
                <a:cs typeface="Tahoma" pitchFamily="34" charset="0"/>
              </a:rPr>
              <a:t>he </a:t>
            </a:r>
            <a:r>
              <a:rPr lang="en-US" altLang="en-US" sz="2800" i="1" dirty="0">
                <a:cs typeface="Tahoma" pitchFamily="34" charset="0"/>
              </a:rPr>
              <a:t>b</a:t>
            </a:r>
            <a:r>
              <a:rPr lang="en-US" altLang="en-US" sz="2800" i="1" dirty="0" smtClean="0">
                <a:cs typeface="Tahoma" pitchFamily="34" charset="0"/>
              </a:rPr>
              <a:t>attle before </a:t>
            </a:r>
            <a:r>
              <a:rPr lang="en-US" altLang="en-US" sz="2800" i="1" dirty="0">
                <a:cs typeface="Tahoma" pitchFamily="34" charset="0"/>
              </a:rPr>
              <a:t>i</a:t>
            </a:r>
            <a:r>
              <a:rPr lang="en-US" altLang="en-US" sz="2800" i="1" dirty="0" smtClean="0">
                <a:cs typeface="Tahoma" pitchFamily="34" charset="0"/>
              </a:rPr>
              <a:t>t </a:t>
            </a:r>
            <a:r>
              <a:rPr lang="en-US" altLang="en-US" sz="2800" i="1" dirty="0">
                <a:cs typeface="Tahoma" pitchFamily="34" charset="0"/>
              </a:rPr>
              <a:t>e</a:t>
            </a:r>
            <a:r>
              <a:rPr lang="en-US" altLang="en-US" sz="2800" i="1" dirty="0" smtClean="0">
                <a:cs typeface="Tahoma" pitchFamily="34" charset="0"/>
              </a:rPr>
              <a:t>ver </a:t>
            </a:r>
            <a:r>
              <a:rPr lang="en-US" altLang="en-US" sz="2800" i="1" dirty="0">
                <a:cs typeface="Tahoma" pitchFamily="34" charset="0"/>
              </a:rPr>
              <a:t>b</a:t>
            </a:r>
            <a:r>
              <a:rPr lang="en-US" altLang="en-US" sz="2800" i="1" dirty="0" smtClean="0">
                <a:cs typeface="Tahoma" pitchFamily="34" charset="0"/>
              </a:rPr>
              <a:t>egins, positioning </a:t>
            </a:r>
            <a:r>
              <a:rPr lang="en-US" altLang="en-US" sz="2800" i="1" dirty="0">
                <a:cs typeface="Tahoma" pitchFamily="34" charset="0"/>
              </a:rPr>
              <a:t>h</a:t>
            </a:r>
            <a:r>
              <a:rPr lang="en-US" altLang="en-US" sz="2800" i="1" dirty="0" smtClean="0">
                <a:cs typeface="Tahoma" pitchFamily="34" charset="0"/>
              </a:rPr>
              <a:t>imself </a:t>
            </a:r>
            <a:r>
              <a:rPr lang="en-US" altLang="en-US" sz="2800" i="1" dirty="0">
                <a:cs typeface="Tahoma" pitchFamily="34" charset="0"/>
              </a:rPr>
              <a:t>f</a:t>
            </a:r>
            <a:r>
              <a:rPr lang="en-US" altLang="en-US" sz="2800" i="1" dirty="0" smtClean="0">
                <a:cs typeface="Tahoma" pitchFamily="34" charset="0"/>
              </a:rPr>
              <a:t>or </a:t>
            </a:r>
            <a:r>
              <a:rPr lang="en-US" altLang="en-US" sz="2800" i="1" dirty="0">
                <a:cs typeface="Tahoma" pitchFamily="34" charset="0"/>
              </a:rPr>
              <a:t>v</a:t>
            </a:r>
            <a:r>
              <a:rPr lang="en-US" altLang="en-US" sz="2800" i="1" dirty="0" smtClean="0">
                <a:cs typeface="Tahoma" pitchFamily="34" charset="0"/>
              </a:rPr>
              <a:t>ictory </a:t>
            </a:r>
            <a:r>
              <a:rPr lang="en-US" altLang="en-US" sz="2800" i="1" dirty="0">
                <a:cs typeface="Tahoma" pitchFamily="34" charset="0"/>
              </a:rPr>
              <a:t>b</a:t>
            </a:r>
            <a:r>
              <a:rPr lang="en-US" altLang="en-US" sz="2800" i="1" dirty="0" smtClean="0">
                <a:cs typeface="Tahoma" pitchFamily="34" charset="0"/>
              </a:rPr>
              <a:t>efore </a:t>
            </a:r>
            <a:r>
              <a:rPr lang="en-US" altLang="en-US" sz="2800" i="1" dirty="0">
                <a:cs typeface="Tahoma" pitchFamily="34" charset="0"/>
              </a:rPr>
              <a:t>e</a:t>
            </a:r>
            <a:r>
              <a:rPr lang="en-US" altLang="en-US" sz="2800" i="1" dirty="0" smtClean="0">
                <a:cs typeface="Tahoma" pitchFamily="34" charset="0"/>
              </a:rPr>
              <a:t>ver </a:t>
            </a:r>
            <a:r>
              <a:rPr lang="en-US" altLang="en-US" sz="2800" i="1" dirty="0">
                <a:cs typeface="Tahoma" pitchFamily="34" charset="0"/>
              </a:rPr>
              <a:t>e</a:t>
            </a:r>
            <a:r>
              <a:rPr lang="en-US" altLang="en-US" sz="2800" i="1" dirty="0" smtClean="0">
                <a:cs typeface="Tahoma" pitchFamily="34" charset="0"/>
              </a:rPr>
              <a:t>ngaging </a:t>
            </a:r>
            <a:r>
              <a:rPr lang="en-US" altLang="en-US" sz="2800" i="1" dirty="0">
                <a:cs typeface="Tahoma" pitchFamily="34" charset="0"/>
              </a:rPr>
              <a:t>t</a:t>
            </a:r>
            <a:r>
              <a:rPr lang="en-US" altLang="en-US" sz="2800" i="1" dirty="0" smtClean="0">
                <a:cs typeface="Tahoma" pitchFamily="34" charset="0"/>
              </a:rPr>
              <a:t>he </a:t>
            </a:r>
            <a:r>
              <a:rPr lang="en-US" altLang="en-US" sz="2800" i="1" dirty="0">
                <a:cs typeface="Tahoma" pitchFamily="34" charset="0"/>
              </a:rPr>
              <a:t>e</a:t>
            </a:r>
            <a:r>
              <a:rPr lang="en-US" altLang="en-US" sz="2800" i="1" dirty="0" smtClean="0">
                <a:cs typeface="Tahoma" pitchFamily="34" charset="0"/>
              </a:rPr>
              <a:t>nemy.</a:t>
            </a:r>
            <a:endParaRPr lang="en-CA" altLang="en-US" sz="2800" i="1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665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2754" y="514081"/>
            <a:ext cx="8188817" cy="7620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CA" sz="3600" dirty="0">
                <a:ea typeface="Tahoma" pitchFamily="34" charset="0"/>
                <a:cs typeface="Tahoma" pitchFamily="34" charset="0"/>
              </a:rPr>
              <a:t>What Do Buyers </a:t>
            </a:r>
            <a:r>
              <a:rPr lang="en-CA" sz="3600" b="1" i="1" dirty="0">
                <a:ea typeface="Tahoma" pitchFamily="34" charset="0"/>
                <a:cs typeface="Tahoma" pitchFamily="34" charset="0"/>
              </a:rPr>
              <a:t>Really</a:t>
            </a:r>
            <a:r>
              <a:rPr lang="en-CA" sz="3600" dirty="0">
                <a:ea typeface="Tahoma" pitchFamily="34" charset="0"/>
                <a:cs typeface="Tahoma" pitchFamily="34" charset="0"/>
              </a:rPr>
              <a:t> Look For When Choosing A Vendor?</a:t>
            </a:r>
            <a:endParaRPr lang="en-US" sz="36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97865"/>
            <a:ext cx="8370888" cy="4708525"/>
          </a:xfrm>
        </p:spPr>
        <p:txBody>
          <a:bodyPr>
            <a:normAutofit/>
          </a:bodyPr>
          <a:lstStyle/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TRUST</a:t>
            </a:r>
          </a:p>
          <a:p>
            <a:pPr marL="842963" lvl="1" indent="-342900" fontAlgn="base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Can they trust your firm to deliver on your promises</a:t>
            </a:r>
            <a:r>
              <a:rPr lang="en-US" sz="2000" dirty="0" smtClean="0">
                <a:ea typeface="Tahoma" pitchFamily="34" charset="0"/>
                <a:cs typeface="Tahoma" pitchFamily="34" charset="0"/>
              </a:rPr>
              <a:t>?</a:t>
            </a:r>
            <a:endParaRPr lang="en-US" sz="2000" dirty="0">
              <a:ea typeface="Tahoma" pitchFamily="34" charset="0"/>
              <a:cs typeface="Tahoma" pitchFamily="34" charset="0"/>
            </a:endParaRPr>
          </a:p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CREDIBILITY</a:t>
            </a: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Are your claims believable?</a:t>
            </a:r>
          </a:p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RELATIONSHIP</a:t>
            </a: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How easy is your firm to work with?</a:t>
            </a: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Will there be problems?</a:t>
            </a:r>
          </a:p>
        </p:txBody>
      </p:sp>
    </p:spTree>
    <p:extLst>
      <p:ext uri="{BB962C8B-B14F-4D97-AF65-F5344CB8AC3E}">
        <p14:creationId xmlns:p14="http://schemas.microsoft.com/office/powerpoint/2010/main" val="31512695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096518" cy="7620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CA" sz="3600" dirty="0">
                <a:ea typeface="Tahoma" pitchFamily="34" charset="0"/>
                <a:cs typeface="Tahoma" pitchFamily="34" charset="0"/>
              </a:rPr>
              <a:t>What all Proposals Require</a:t>
            </a:r>
            <a:endParaRPr lang="en-US" sz="36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454" y="1676982"/>
            <a:ext cx="8480425" cy="3241675"/>
          </a:xfrm>
        </p:spPr>
        <p:txBody>
          <a:bodyPr/>
          <a:lstStyle/>
          <a:p>
            <a:pPr marL="514350" indent="-51435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CA" sz="2800" b="0" dirty="0" smtClean="0">
                <a:ea typeface="Tahoma" pitchFamily="34" charset="0"/>
                <a:cs typeface="Tahoma" pitchFamily="34" charset="0"/>
              </a:rPr>
              <a:t>Complete </a:t>
            </a:r>
            <a:r>
              <a:rPr lang="en-CA" sz="2800" b="0" dirty="0">
                <a:ea typeface="Tahoma" pitchFamily="34" charset="0"/>
                <a:cs typeface="Tahoma" pitchFamily="34" charset="0"/>
              </a:rPr>
              <a:t>understanding of buyers need(s)</a:t>
            </a:r>
          </a:p>
          <a:p>
            <a:pPr marL="514350" indent="-51435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CA" sz="2800" b="0" dirty="0" smtClean="0">
                <a:ea typeface="Tahoma" pitchFamily="34" charset="0"/>
                <a:cs typeface="Tahoma" pitchFamily="34" charset="0"/>
              </a:rPr>
              <a:t>Appropriate </a:t>
            </a:r>
            <a:r>
              <a:rPr lang="en-CA" sz="2800" b="0" dirty="0">
                <a:ea typeface="Tahoma" pitchFamily="34" charset="0"/>
                <a:cs typeface="Tahoma" pitchFamily="34" charset="0"/>
              </a:rPr>
              <a:t>/ unique solution</a:t>
            </a:r>
          </a:p>
          <a:p>
            <a:pPr marL="514350" indent="-51435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CA" sz="2800" b="0" dirty="0" smtClean="0">
                <a:ea typeface="Tahoma" pitchFamily="34" charset="0"/>
                <a:cs typeface="Tahoma" pitchFamily="34" charset="0"/>
              </a:rPr>
              <a:t>Cost </a:t>
            </a:r>
            <a:r>
              <a:rPr lang="en-CA" sz="2800" b="0" dirty="0">
                <a:ea typeface="Tahoma" pitchFamily="34" charset="0"/>
                <a:cs typeface="Tahoma" pitchFamily="34" charset="0"/>
              </a:rPr>
              <a:t>structure that provides value</a:t>
            </a:r>
          </a:p>
          <a:p>
            <a:pPr marL="514350" indent="-51435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CA" sz="2800" b="0" dirty="0" smtClean="0">
                <a:ea typeface="Tahoma" pitchFamily="34" charset="0"/>
                <a:cs typeface="Tahoma" pitchFamily="34" charset="0"/>
              </a:rPr>
              <a:t>Proves </a:t>
            </a:r>
            <a:r>
              <a:rPr lang="en-CA" sz="2800" b="0" dirty="0">
                <a:ea typeface="Tahoma" pitchFamily="34" charset="0"/>
                <a:cs typeface="Tahoma" pitchFamily="34" charset="0"/>
              </a:rPr>
              <a:t>you are trustworthy, credible and           an expert.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777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6457950" cy="7620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z="3600" dirty="0">
                <a:ea typeface="Tahoma" pitchFamily="34" charset="0"/>
                <a:cs typeface="Tahoma" pitchFamily="34" charset="0"/>
              </a:rPr>
              <a:t>The Proposal Document</a:t>
            </a:r>
            <a:endParaRPr lang="en-CA" sz="36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5685" y="1375893"/>
            <a:ext cx="8286750" cy="4343400"/>
          </a:xfrm>
        </p:spPr>
        <p:txBody>
          <a:bodyPr/>
          <a:lstStyle/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CA" sz="2800" b="0" dirty="0">
                <a:ea typeface="Tahoma" pitchFamily="34" charset="0"/>
                <a:cs typeface="Tahoma" pitchFamily="34" charset="0"/>
              </a:rPr>
              <a:t>Process Design and Automation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3326B0"/>
              </a:buClr>
              <a:buSzPct val="80000"/>
              <a:buFontTx/>
              <a:buBlip>
                <a:blip r:embed="rId2"/>
              </a:buBlip>
              <a:defRPr/>
            </a:pPr>
            <a:endParaRPr lang="en-CA" sz="800" dirty="0" smtClean="0">
              <a:solidFill>
                <a:srgbClr val="3326B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Keep it simple</a:t>
            </a: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endParaRPr lang="en-US" sz="2000" dirty="0">
              <a:ea typeface="Tahoma" pitchFamily="34" charset="0"/>
              <a:cs typeface="Tahoma" pitchFamily="34" charset="0"/>
            </a:endParaRP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Create templates to eliminate repetitive work</a:t>
            </a: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endParaRPr lang="en-US" sz="2000" dirty="0">
              <a:ea typeface="Tahoma" pitchFamily="34" charset="0"/>
              <a:cs typeface="Tahoma" pitchFamily="34" charset="0"/>
            </a:endParaRP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Ensure a consistent style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0"/>
              </a:spcBef>
              <a:buClr>
                <a:srgbClr val="3326B0"/>
              </a:buClr>
              <a:buSzPct val="80000"/>
              <a:buFontTx/>
              <a:buNone/>
              <a:defRPr/>
            </a:pPr>
            <a:endParaRPr lang="en-US" sz="2400" dirty="0" smtClean="0">
              <a:solidFill>
                <a:srgbClr val="3326B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marL="342900" indent="-342900" eaLnBrk="1" hangingPunct="1"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9067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6457950" cy="7620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z="3600" dirty="0">
                <a:ea typeface="Tahoma" pitchFamily="34" charset="0"/>
                <a:cs typeface="Tahoma" pitchFamily="34" charset="0"/>
              </a:rPr>
              <a:t>The Proposal Document</a:t>
            </a:r>
            <a:endParaRPr lang="en-CA" sz="36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122" y="1359795"/>
            <a:ext cx="8480425" cy="3697288"/>
          </a:xfrm>
        </p:spPr>
        <p:txBody>
          <a:bodyPr/>
          <a:lstStyle/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Format </a:t>
            </a: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A clear, easy to read, well defined format is vital to communicate your message and win the contract</a:t>
            </a: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endParaRPr lang="en-US" sz="2000" dirty="0">
              <a:ea typeface="Tahoma" pitchFamily="34" charset="0"/>
              <a:cs typeface="Tahoma" pitchFamily="34" charset="0"/>
            </a:endParaRP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Executive </a:t>
            </a:r>
            <a:r>
              <a:rPr lang="en-US" sz="2000" dirty="0" smtClean="0">
                <a:ea typeface="Tahoma" pitchFamily="34" charset="0"/>
                <a:cs typeface="Tahoma" pitchFamily="34" charset="0"/>
              </a:rPr>
              <a:t>Summary:</a:t>
            </a:r>
            <a:endParaRPr lang="en-US" sz="2000" dirty="0">
              <a:ea typeface="Tahoma" pitchFamily="34" charset="0"/>
              <a:cs typeface="Tahoma" pitchFamily="34" charset="0"/>
            </a:endParaRP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One to two pages maximum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Summarize and communicate key points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Intrigue the reader to read further</a:t>
            </a:r>
            <a:endParaRPr lang="en-CA" sz="2000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734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81000"/>
            <a:ext cx="6457950" cy="7620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z="3600" dirty="0">
                <a:ea typeface="Tahoma" pitchFamily="34" charset="0"/>
                <a:cs typeface="Tahoma" pitchFamily="34" charset="0"/>
              </a:rPr>
              <a:t>The Proposal Document</a:t>
            </a:r>
            <a:endParaRPr lang="en-CA" sz="36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3284" y="1371600"/>
            <a:ext cx="8480425" cy="4168775"/>
          </a:xfrm>
        </p:spPr>
        <p:txBody>
          <a:bodyPr/>
          <a:lstStyle/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Format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3326B0"/>
              </a:buClr>
              <a:buSzPct val="80000"/>
              <a:buFontTx/>
              <a:buNone/>
              <a:defRPr/>
            </a:pPr>
            <a:endParaRPr lang="en-US" sz="400" dirty="0" smtClean="0">
              <a:solidFill>
                <a:srgbClr val="3326B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Table of Contents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Help the reader find the key information quickly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Few proposals will be read from beginning to end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Be sure to include specific reference to any mandatory information requested in the RFP</a:t>
            </a:r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  <a:buClr>
                <a:srgbClr val="3326B0"/>
              </a:buClr>
              <a:buSzPct val="80000"/>
              <a:buFontTx/>
              <a:buNone/>
              <a:defRPr/>
            </a:pPr>
            <a:endParaRPr lang="en-CA" sz="2400" dirty="0" smtClean="0">
              <a:solidFill>
                <a:srgbClr val="3326B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407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6457950" cy="762000"/>
          </a:xfrm>
        </p:spPr>
        <p:txBody>
          <a:bodyPr/>
          <a:lstStyle/>
          <a:p>
            <a:pPr>
              <a:defRPr/>
            </a:pPr>
            <a:r>
              <a:rPr lang="en-CA" sz="3600" cap="none" dirty="0">
                <a:ea typeface="Tahoma" pitchFamily="34" charset="0"/>
                <a:cs typeface="Tahoma" pitchFamily="34" charset="0"/>
              </a:rPr>
              <a:t>What is an RFP?</a:t>
            </a:r>
            <a:endParaRPr lang="en-US" sz="3600" cap="none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9941" y="1295400"/>
            <a:ext cx="8382000" cy="3605213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CA" sz="2800" dirty="0">
                <a:ea typeface="Tahoma" pitchFamily="34" charset="0"/>
                <a:cs typeface="Tahoma" pitchFamily="34" charset="0"/>
              </a:rPr>
              <a:t>A</a:t>
            </a:r>
            <a:r>
              <a:rPr lang="en-CA" sz="2800" dirty="0" smtClean="0">
                <a:ea typeface="Tahoma" pitchFamily="34" charset="0"/>
                <a:cs typeface="Tahoma" pitchFamily="34" charset="0"/>
              </a:rPr>
              <a:t> tool to create a competitive environment for the procurement of goods and services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 smtClean="0">
                <a:ea typeface="Tahoma" pitchFamily="34" charset="0"/>
                <a:cs typeface="Tahoma" pitchFamily="34" charset="0"/>
              </a:rPr>
              <a:t>Used by both Private &amp; Public Sector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 smtClean="0">
                <a:ea typeface="Tahoma" pitchFamily="34" charset="0"/>
                <a:cs typeface="Tahoma" pitchFamily="34" charset="0"/>
              </a:rPr>
              <a:t>Enables the buyer to get the best possible product at the best possible price from the most qualified suppliers.</a:t>
            </a:r>
            <a:r>
              <a:rPr lang="en-US" sz="2400" dirty="0" smtClean="0">
                <a:ea typeface="Tahoma" pitchFamily="34" charset="0"/>
                <a:cs typeface="Tahoma" pitchFamily="34" charset="0"/>
              </a:rPr>
              <a:t> 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 smtClean="0">
                <a:ea typeface="Tahoma" pitchFamily="34" charset="0"/>
                <a:cs typeface="Tahoma" pitchFamily="34" charset="0"/>
              </a:rPr>
              <a:t>RFP can also provide for safeguards against fraud, collusion, nepotism, and cronyism.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15233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81000"/>
            <a:ext cx="6457950" cy="7620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z="3600" dirty="0">
                <a:ea typeface="Tahoma" pitchFamily="34" charset="0"/>
                <a:cs typeface="Tahoma" pitchFamily="34" charset="0"/>
              </a:rPr>
              <a:t>The Proposal Document</a:t>
            </a:r>
            <a:endParaRPr lang="en-CA" sz="36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3437" y="1822361"/>
            <a:ext cx="8480425" cy="4168775"/>
          </a:xfrm>
        </p:spPr>
        <p:txBody>
          <a:bodyPr/>
          <a:lstStyle/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Format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3326B0"/>
              </a:buClr>
              <a:buSzPct val="80000"/>
              <a:buFontTx/>
              <a:buNone/>
              <a:defRPr/>
            </a:pPr>
            <a:endParaRPr lang="en-US" sz="400" dirty="0" smtClean="0">
              <a:solidFill>
                <a:srgbClr val="3326B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Introduction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Keep it short and relevant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Outline goals and objectives clearly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Reference key benefits and success factors</a:t>
            </a:r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  <a:buClr>
                <a:srgbClr val="3326B0"/>
              </a:buClr>
              <a:buSzPct val="80000"/>
              <a:buFontTx/>
              <a:buNone/>
              <a:defRPr/>
            </a:pPr>
            <a:endParaRPr lang="en-CA" sz="2400" dirty="0" smtClean="0">
              <a:solidFill>
                <a:srgbClr val="3326B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8586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81000"/>
            <a:ext cx="6457950" cy="7620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z="3600" dirty="0">
                <a:ea typeface="Tahoma" pitchFamily="34" charset="0"/>
                <a:cs typeface="Tahoma" pitchFamily="34" charset="0"/>
              </a:rPr>
              <a:t>The Proposal Document</a:t>
            </a:r>
            <a:endParaRPr lang="en-CA" sz="36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9597" y="1485867"/>
            <a:ext cx="8480425" cy="4168775"/>
          </a:xfrm>
        </p:spPr>
        <p:txBody>
          <a:bodyPr/>
          <a:lstStyle/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Format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3326B0"/>
              </a:buClr>
              <a:buSzPct val="80000"/>
              <a:buFontTx/>
              <a:buNone/>
              <a:defRPr/>
            </a:pPr>
            <a:endParaRPr lang="en-US" sz="400" dirty="0" smtClean="0">
              <a:solidFill>
                <a:srgbClr val="3326B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Sections and subsections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Include all information requested in the RFP</a:t>
            </a:r>
            <a:br>
              <a:rPr lang="en-US" sz="2000" dirty="0">
                <a:ea typeface="Tahoma" pitchFamily="34" charset="0"/>
                <a:cs typeface="Tahoma" pitchFamily="34" charset="0"/>
              </a:rPr>
            </a:br>
            <a:r>
              <a:rPr lang="en-US" sz="2000" dirty="0">
                <a:ea typeface="Tahoma" pitchFamily="34" charset="0"/>
                <a:cs typeface="Tahoma" pitchFamily="34" charset="0"/>
              </a:rPr>
              <a:t>DO NOT ASSUME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Be consistent with the RFP in naming the sections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Expand on information considered critical to the success of the project</a:t>
            </a:r>
            <a:endParaRPr lang="en-CA" sz="2000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772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6457950" cy="7620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z="3600" dirty="0">
                <a:ea typeface="Tahoma" pitchFamily="34" charset="0"/>
                <a:cs typeface="Tahoma" pitchFamily="34" charset="0"/>
              </a:rPr>
              <a:t>The Proposal Document</a:t>
            </a:r>
            <a:endParaRPr lang="en-CA" sz="36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679" y="1653862"/>
            <a:ext cx="8480425" cy="4168775"/>
          </a:xfrm>
        </p:spPr>
        <p:txBody>
          <a:bodyPr/>
          <a:lstStyle/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Format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3326B0"/>
              </a:buClr>
              <a:buSzPct val="80000"/>
              <a:buFontTx/>
              <a:buNone/>
              <a:defRPr/>
            </a:pPr>
            <a:endParaRPr lang="en-US" sz="400" dirty="0" smtClean="0">
              <a:solidFill>
                <a:srgbClr val="3326B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Consistent Themes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Not everyone will read the proposal from front to back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Capture key points in different sections to reinforce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Keep the message consistent</a:t>
            </a:r>
          </a:p>
        </p:txBody>
      </p:sp>
    </p:spTree>
    <p:extLst>
      <p:ext uri="{BB962C8B-B14F-4D97-AF65-F5344CB8AC3E}">
        <p14:creationId xmlns:p14="http://schemas.microsoft.com/office/powerpoint/2010/main" val="2964195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6457950" cy="7620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z="3600" dirty="0">
                <a:ea typeface="Tahoma" pitchFamily="34" charset="0"/>
                <a:cs typeface="Tahoma" pitchFamily="34" charset="0"/>
              </a:rPr>
              <a:t>Consistent Themes - examples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7592" y="3283040"/>
            <a:ext cx="3721994" cy="1984420"/>
          </a:xfrm>
        </p:spPr>
        <p:txBody>
          <a:bodyPr>
            <a:normAutofit/>
          </a:bodyPr>
          <a:lstStyle/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 smtClean="0">
                <a:ea typeface="Tahoma" pitchFamily="34" charset="0"/>
                <a:cs typeface="Tahoma" pitchFamily="34" charset="0"/>
              </a:rPr>
              <a:t>Technical</a:t>
            </a:r>
          </a:p>
          <a:p>
            <a:pPr marL="842963" lvl="1" indent="-342900" fontAlgn="base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 smtClean="0">
                <a:ea typeface="Tahoma" pitchFamily="34" charset="0"/>
                <a:cs typeface="Tahoma" pitchFamily="34" charset="0"/>
              </a:rPr>
              <a:t>Advanced Technology</a:t>
            </a:r>
          </a:p>
          <a:p>
            <a:pPr marL="842963" lvl="1" indent="-342900" fontAlgn="base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 smtClean="0">
                <a:ea typeface="Tahoma" pitchFamily="34" charset="0"/>
                <a:cs typeface="Tahoma" pitchFamily="34" charset="0"/>
              </a:rPr>
              <a:t>Ease of Installation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21972" y="1564783"/>
            <a:ext cx="3721994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 smtClean="0">
                <a:ea typeface="Tahoma" pitchFamily="34" charset="0"/>
                <a:cs typeface="Tahoma" pitchFamily="34" charset="0"/>
              </a:rPr>
              <a:t>Management</a:t>
            </a: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 smtClean="0">
                <a:ea typeface="Tahoma" pitchFamily="34" charset="0"/>
                <a:cs typeface="Tahoma" pitchFamily="34" charset="0"/>
              </a:rPr>
              <a:t>On-time – On budget</a:t>
            </a: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 smtClean="0">
                <a:ea typeface="Tahoma" pitchFamily="34" charset="0"/>
                <a:cs typeface="Tahoma" pitchFamily="34" charset="0"/>
              </a:rPr>
              <a:t>Exclusive Expertise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992710" y="1564783"/>
            <a:ext cx="3721994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 smtClean="0">
                <a:ea typeface="Tahoma" pitchFamily="34" charset="0"/>
                <a:cs typeface="Tahoma" pitchFamily="34" charset="0"/>
              </a:rPr>
              <a:t>Pricing</a:t>
            </a:r>
          </a:p>
          <a:p>
            <a:pPr marL="842963" lvl="1" indent="-342900" fontAlgn="base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100" dirty="0" smtClean="0">
                <a:ea typeface="Tahoma" pitchFamily="34" charset="0"/>
                <a:cs typeface="Tahoma" pitchFamily="34" charset="0"/>
              </a:rPr>
              <a:t>Competitive Price</a:t>
            </a:r>
          </a:p>
          <a:p>
            <a:pPr marL="842963" lvl="1" indent="-342900" fontAlgn="base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100" dirty="0" smtClean="0">
                <a:ea typeface="Tahoma" pitchFamily="34" charset="0"/>
                <a:cs typeface="Tahoma" pitchFamily="34" charset="0"/>
              </a:rPr>
              <a:t>Longest Life Cycle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711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6457950" cy="7620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z="3600" dirty="0">
                <a:ea typeface="Tahoma" pitchFamily="34" charset="0"/>
                <a:cs typeface="Tahoma" pitchFamily="34" charset="0"/>
              </a:rPr>
              <a:t>The Proposal Document</a:t>
            </a:r>
            <a:endParaRPr lang="en-CA" sz="36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121" y="1257828"/>
            <a:ext cx="8480425" cy="4168775"/>
          </a:xfrm>
        </p:spPr>
        <p:txBody>
          <a:bodyPr/>
          <a:lstStyle/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Conclusion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3326B0"/>
              </a:buClr>
              <a:buSzPct val="80000"/>
              <a:buFontTx/>
              <a:buNone/>
              <a:defRPr/>
            </a:pPr>
            <a:endParaRPr lang="en-US" sz="400" dirty="0" smtClean="0">
              <a:solidFill>
                <a:srgbClr val="3326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Keep it short</a:t>
            </a: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Repeat key points and sign off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 smtClean="0">
              <a:ea typeface="+mn-ea"/>
            </a:endParaRPr>
          </a:p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Following Directions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3326B0"/>
              </a:buClr>
              <a:buSzPct val="80000"/>
              <a:buFontTx/>
              <a:buNone/>
              <a:defRPr/>
            </a:pPr>
            <a:endParaRPr lang="en-US" sz="400" dirty="0" smtClean="0">
              <a:solidFill>
                <a:srgbClr val="3326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Read and follow directions carefully</a:t>
            </a: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Failing to follow directions could cost you the contract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dirty="0" smtClean="0">
              <a:ea typeface="+mn-ea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170" y="2828262"/>
            <a:ext cx="1443163" cy="89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027" y="2817879"/>
            <a:ext cx="1243389" cy="913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002817" y="2951664"/>
            <a:ext cx="519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&amp;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96042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381000"/>
            <a:ext cx="7595315" cy="762000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z="3600" dirty="0">
                <a:ea typeface="Tahoma" pitchFamily="34" charset="0"/>
                <a:cs typeface="Tahoma" pitchFamily="34" charset="0"/>
              </a:rPr>
              <a:t>Post Submission – Now What</a:t>
            </a:r>
            <a:endParaRPr lang="en-CA" sz="36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26329"/>
            <a:ext cx="8480425" cy="4168775"/>
          </a:xfrm>
        </p:spPr>
        <p:txBody>
          <a:bodyPr/>
          <a:lstStyle/>
          <a:p>
            <a:pPr marL="457200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We won </a:t>
            </a:r>
            <a:r>
              <a:rPr lang="en-US" sz="2800" b="0" dirty="0">
                <a:ea typeface="Tahoma" pitchFamily="34" charset="0"/>
                <a:cs typeface="Tahoma" pitchFamily="34" charset="0"/>
                <a:sym typeface="Wingdings" pitchFamily="2" charset="2"/>
              </a:rPr>
              <a:t>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Congratulations – Now how do you deliver?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dirty="0" smtClean="0">
              <a:ea typeface="+mn-ea"/>
            </a:endParaRPr>
          </a:p>
          <a:p>
            <a:pPr marL="457200" lvl="1" indent="-4572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ea typeface="Tahoma" pitchFamily="34" charset="0"/>
                <a:cs typeface="Tahoma" pitchFamily="34" charset="0"/>
              </a:rPr>
              <a:t>We lost </a:t>
            </a:r>
            <a:r>
              <a:rPr lang="en-US" sz="2800" dirty="0">
                <a:ea typeface="Tahoma" pitchFamily="34" charset="0"/>
                <a:cs typeface="Tahoma" pitchFamily="34" charset="0"/>
                <a:sym typeface="Wingdings" pitchFamily="2" charset="2"/>
              </a:rPr>
              <a:t></a:t>
            </a:r>
            <a:endParaRPr lang="en-US" sz="2800" dirty="0">
              <a:ea typeface="Tahoma" pitchFamily="34" charset="0"/>
              <a:cs typeface="Tahoma" pitchFamily="34" charset="0"/>
            </a:endParaRPr>
          </a:p>
          <a:p>
            <a:pPr marL="842963" lvl="1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Debrief with the issuer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0"/>
              </a:spcBef>
              <a:buClr>
                <a:srgbClr val="3326B0"/>
              </a:buClr>
              <a:buSzPct val="80000"/>
              <a:buFontTx/>
              <a:buNone/>
              <a:defRPr/>
            </a:pPr>
            <a:endParaRPr lang="en-US" sz="400" dirty="0" smtClean="0">
              <a:solidFill>
                <a:srgbClr val="3326B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Continue to build the relationship for future contracts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Be gracious and make your enthusiasm known</a:t>
            </a:r>
          </a:p>
          <a:p>
            <a:pPr marL="1300163" lvl="3" indent="-34290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This is THE key learning opportunity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22641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10048" y="2557529"/>
            <a:ext cx="6457950" cy="762000"/>
          </a:xfrm>
        </p:spPr>
        <p:txBody>
          <a:bodyPr/>
          <a:lstStyle/>
          <a:p>
            <a:pPr algn="ctr" fontAlgn="base">
              <a:spcAft>
                <a:spcPct val="0"/>
              </a:spcAft>
              <a:defRPr/>
            </a:pPr>
            <a:r>
              <a:rPr lang="en-US" sz="3600" dirty="0" smtClean="0">
                <a:ea typeface="Tahoma" pitchFamily="34" charset="0"/>
                <a:cs typeface="Tahoma" pitchFamily="34" charset="0"/>
              </a:rPr>
              <a:t>Thank You</a:t>
            </a:r>
            <a:endParaRPr lang="en-CA" sz="36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07539" y="3744528"/>
            <a:ext cx="3044780" cy="647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en-US" sz="2800" b="0" dirty="0" smtClean="0">
                <a:ea typeface="Tahoma" pitchFamily="34" charset="0"/>
                <a:cs typeface="Tahoma" pitchFamily="34" charset="0"/>
              </a:rPr>
              <a:t>Any questions?</a:t>
            </a:r>
            <a:endParaRPr lang="en-US" sz="2000" dirty="0" smtClean="0">
              <a:ea typeface="Tahoma" pitchFamily="34" charset="0"/>
              <a:cs typeface="Tahoma" pitchFamily="34" charset="0"/>
            </a:endParaRP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3829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645795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CA" sz="3600" cap="none" dirty="0" smtClean="0">
                <a:ea typeface="Tahoma" pitchFamily="34" charset="0"/>
                <a:cs typeface="Tahoma" pitchFamily="34" charset="0"/>
              </a:rPr>
              <a:t>The Evolution of the RFP</a:t>
            </a:r>
            <a:endParaRPr lang="en-US" sz="3600" cap="none" dirty="0" smtClean="0">
              <a:ea typeface="Tahoma" pitchFamily="34" charset="0"/>
              <a:cs typeface="Tahom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95837" y="1360868"/>
            <a:ext cx="8099425" cy="3629025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 smtClean="0">
                <a:ea typeface="Tahoma" pitchFamily="34" charset="0"/>
                <a:cs typeface="Tahoma" pitchFamily="34" charset="0"/>
              </a:rPr>
              <a:t>Historically only used in the public sector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CA" sz="2800" b="0" dirty="0" smtClean="0">
                <a:ea typeface="Tahoma" pitchFamily="34" charset="0"/>
                <a:cs typeface="Tahoma" pitchFamily="34" charset="0"/>
              </a:rPr>
              <a:t>Virtually every sector of business both private and public now use the RFP to: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CA" sz="1000" b="0" dirty="0" smtClean="0"/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 smtClean="0">
                <a:ea typeface="Tahoma" pitchFamily="34" charset="0"/>
                <a:cs typeface="Tahoma" pitchFamily="34" charset="0"/>
              </a:rPr>
              <a:t>Create a competitive situation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 smtClean="0">
                <a:ea typeface="Tahoma" pitchFamily="34" charset="0"/>
                <a:cs typeface="Tahoma" pitchFamily="34" charset="0"/>
              </a:rPr>
              <a:t>Encourage “Out Of The Box” thinking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 smtClean="0">
                <a:ea typeface="Tahoma" pitchFamily="34" charset="0"/>
                <a:cs typeface="Tahoma" pitchFamily="34" charset="0"/>
              </a:rPr>
              <a:t>Range of potential solutions/prices</a:t>
            </a:r>
          </a:p>
        </p:txBody>
      </p:sp>
    </p:spTree>
    <p:extLst>
      <p:ext uri="{BB962C8B-B14F-4D97-AF65-F5344CB8AC3E}">
        <p14:creationId xmlns:p14="http://schemas.microsoft.com/office/powerpoint/2010/main" val="2161096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645795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CA" sz="3600" cap="none" dirty="0" smtClean="0">
                <a:ea typeface="Tahoma" pitchFamily="34" charset="0"/>
                <a:cs typeface="Tahoma" pitchFamily="34" charset="0"/>
              </a:rPr>
              <a:t>Types of Requests – 3 types</a:t>
            </a:r>
            <a:r>
              <a:rPr lang="en-US" sz="3600" cap="none" dirty="0" smtClean="0"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07987" y="1371600"/>
            <a:ext cx="8480425" cy="2971800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CA" sz="2800" b="0" dirty="0" smtClean="0">
                <a:ea typeface="Tahoma" pitchFamily="34" charset="0"/>
                <a:cs typeface="Tahoma" pitchFamily="34" charset="0"/>
              </a:rPr>
              <a:t>Data gathering - may or may not contract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 smtClean="0">
                <a:ea typeface="Tahoma" pitchFamily="34" charset="0"/>
                <a:cs typeface="Tahoma" pitchFamily="34" charset="0"/>
              </a:rPr>
              <a:t>Request for Expressions of Interest (RFEI)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 smtClean="0">
                <a:ea typeface="Tahoma" pitchFamily="34" charset="0"/>
                <a:cs typeface="Tahoma" pitchFamily="34" charset="0"/>
              </a:rPr>
              <a:t>Request for Information (RFI)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 smtClean="0">
                <a:ea typeface="Tahoma" pitchFamily="34" charset="0"/>
                <a:cs typeface="Tahoma" pitchFamily="34" charset="0"/>
              </a:rPr>
              <a:t>Request for Qualifications (RFQL)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 smtClean="0">
                <a:ea typeface="Tahoma" pitchFamily="34" charset="0"/>
                <a:cs typeface="Tahoma" pitchFamily="34" charset="0"/>
              </a:rPr>
              <a:t>Request for Technical Specifications (RFTS)</a:t>
            </a:r>
          </a:p>
          <a:p>
            <a:pPr marL="741363" lvl="1" indent="-241300">
              <a:lnSpc>
                <a:spcPct val="90000"/>
              </a:lnSpc>
              <a:buClr>
                <a:schemeClr val="tx1"/>
              </a:buClr>
              <a:buSzPct val="80000"/>
              <a:buFontTx/>
              <a:buNone/>
              <a:defRPr/>
            </a:pPr>
            <a:endParaRPr lang="en-CA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196" name="Down Arrow 3"/>
          <p:cNvSpPr>
            <a:spLocks noChangeArrowheads="1"/>
          </p:cNvSpPr>
          <p:nvPr/>
        </p:nvSpPr>
        <p:spPr bwMode="auto">
          <a:xfrm>
            <a:off x="990600" y="4419600"/>
            <a:ext cx="381000" cy="45720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/>
          </a:p>
        </p:txBody>
      </p:sp>
      <p:sp>
        <p:nvSpPr>
          <p:cNvPr id="8197" name="Down Arrow 4"/>
          <p:cNvSpPr>
            <a:spLocks noChangeArrowheads="1"/>
          </p:cNvSpPr>
          <p:nvPr/>
        </p:nvSpPr>
        <p:spPr bwMode="auto">
          <a:xfrm>
            <a:off x="1295400" y="4419600"/>
            <a:ext cx="609600" cy="838200"/>
          </a:xfrm>
          <a:prstGeom prst="downArrow">
            <a:avLst>
              <a:gd name="adj1" fmla="val 50000"/>
              <a:gd name="adj2" fmla="val 5000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/>
          </a:p>
        </p:txBody>
      </p:sp>
      <p:sp>
        <p:nvSpPr>
          <p:cNvPr id="8198" name="Down Arrow 5"/>
          <p:cNvSpPr>
            <a:spLocks noChangeArrowheads="1"/>
          </p:cNvSpPr>
          <p:nvPr/>
        </p:nvSpPr>
        <p:spPr bwMode="auto">
          <a:xfrm>
            <a:off x="1765300" y="3838208"/>
            <a:ext cx="533400" cy="32702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/>
          </a:p>
        </p:txBody>
      </p:sp>
      <p:sp>
        <p:nvSpPr>
          <p:cNvPr id="8199" name="Down Arrow 6"/>
          <p:cNvSpPr>
            <a:spLocks noChangeArrowheads="1"/>
          </p:cNvSpPr>
          <p:nvPr/>
        </p:nvSpPr>
        <p:spPr bwMode="auto">
          <a:xfrm>
            <a:off x="1752600" y="4343400"/>
            <a:ext cx="914400" cy="914400"/>
          </a:xfrm>
          <a:prstGeom prst="downArrow">
            <a:avLst>
              <a:gd name="adj1" fmla="val 50000"/>
              <a:gd name="adj2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/>
          </a:p>
        </p:txBody>
      </p:sp>
      <p:sp>
        <p:nvSpPr>
          <p:cNvPr id="8200" name="Down Arrow 10"/>
          <p:cNvSpPr>
            <a:spLocks noChangeArrowheads="1"/>
          </p:cNvSpPr>
          <p:nvPr/>
        </p:nvSpPr>
        <p:spPr bwMode="auto">
          <a:xfrm>
            <a:off x="6248400" y="4648200"/>
            <a:ext cx="1066800" cy="2209800"/>
          </a:xfrm>
          <a:prstGeom prst="downArrow">
            <a:avLst>
              <a:gd name="adj1" fmla="val 50000"/>
              <a:gd name="adj2" fmla="val 50002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/>
          </a:p>
        </p:txBody>
      </p:sp>
      <p:sp>
        <p:nvSpPr>
          <p:cNvPr id="8201" name="Down Arrow 5"/>
          <p:cNvSpPr>
            <a:spLocks noChangeArrowheads="1"/>
          </p:cNvSpPr>
          <p:nvPr/>
        </p:nvSpPr>
        <p:spPr bwMode="auto">
          <a:xfrm>
            <a:off x="3251200" y="3838208"/>
            <a:ext cx="533400" cy="32702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/>
          </a:p>
        </p:txBody>
      </p:sp>
      <p:sp>
        <p:nvSpPr>
          <p:cNvPr id="8202" name="Down Arrow 5"/>
          <p:cNvSpPr>
            <a:spLocks noChangeArrowheads="1"/>
          </p:cNvSpPr>
          <p:nvPr/>
        </p:nvSpPr>
        <p:spPr bwMode="auto">
          <a:xfrm>
            <a:off x="4648200" y="3838208"/>
            <a:ext cx="533400" cy="32702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RBCMetaSetBook-Roman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371600" y="4317633"/>
            <a:ext cx="4114800" cy="685800"/>
          </a:xfrm>
          <a:prstGeom prst="rect">
            <a:avLst/>
          </a:prstGeom>
          <a:noFill/>
          <a:ln w="38100">
            <a:solidFill>
              <a:srgbClr val="124785"/>
            </a:solidFill>
          </a:ln>
        </p:spPr>
        <p:txBody>
          <a:bodyPr anchor="ctr"/>
          <a:lstStyle/>
          <a:p>
            <a:pPr marL="0" lvl="1" algn="ctr">
              <a:defRPr/>
            </a:pPr>
            <a:r>
              <a:rPr lang="en-CA" sz="2400" dirty="0">
                <a:solidFill>
                  <a:srgbClr val="3326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CA" sz="2400" dirty="0">
                <a:solidFill>
                  <a:schemeClr val="tx1"/>
                </a:solidFill>
                <a:latin typeface="+mn-lt"/>
                <a:ea typeface="Tahoma" pitchFamily="34" charset="0"/>
                <a:cs typeface="Tahoma" pitchFamily="34" charset="0"/>
              </a:rPr>
              <a:t>Approved Vendor </a:t>
            </a:r>
            <a:r>
              <a:rPr lang="en-CA" sz="2400" dirty="0" smtClean="0">
                <a:solidFill>
                  <a:schemeClr val="tx1"/>
                </a:solidFill>
                <a:latin typeface="+mn-lt"/>
                <a:ea typeface="Tahoma" pitchFamily="34" charset="0"/>
                <a:cs typeface="Tahoma" pitchFamily="34" charset="0"/>
              </a:rPr>
              <a:t>List</a:t>
            </a:r>
            <a:endParaRPr lang="en-CA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2792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813516" y="406757"/>
            <a:ext cx="6457950" cy="762000"/>
          </a:xfrm>
        </p:spPr>
        <p:txBody>
          <a:bodyPr/>
          <a:lstStyle/>
          <a:p>
            <a:pPr>
              <a:defRPr/>
            </a:pPr>
            <a:r>
              <a:rPr lang="en-CA" sz="3600" cap="none" dirty="0">
                <a:ea typeface="Tahoma" pitchFamily="34" charset="0"/>
                <a:cs typeface="Tahoma" pitchFamily="34" charset="0"/>
              </a:rPr>
              <a:t>Types of </a:t>
            </a:r>
            <a:r>
              <a:rPr lang="en-CA" sz="3600" cap="none" dirty="0" smtClean="0">
                <a:ea typeface="Tahoma" pitchFamily="34" charset="0"/>
                <a:cs typeface="Tahoma" pitchFamily="34" charset="0"/>
              </a:rPr>
              <a:t>Requests – 3 types</a:t>
            </a:r>
            <a:r>
              <a:rPr lang="en-US" sz="3600" cap="none" dirty="0" smtClean="0">
                <a:ea typeface="Tahoma" pitchFamily="34" charset="0"/>
                <a:cs typeface="Tahoma" pitchFamily="34" charset="0"/>
              </a:rPr>
              <a:t> </a:t>
            </a:r>
            <a:endParaRPr lang="en-US" sz="3600" cap="none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225" y="1539025"/>
            <a:ext cx="8480425" cy="3168650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CA" sz="2800" b="0" dirty="0" smtClean="0">
                <a:ea typeface="Tahoma" pitchFamily="34" charset="0"/>
                <a:cs typeface="Tahoma" pitchFamily="34" charset="0"/>
              </a:rPr>
              <a:t>Will probably contract, but no vendor selected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 smtClean="0">
                <a:ea typeface="Tahoma" pitchFamily="34" charset="0"/>
                <a:cs typeface="Tahoma" pitchFamily="34" charset="0"/>
              </a:rPr>
              <a:t>Request for Quotation (RFQT)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 smtClean="0">
                <a:ea typeface="Tahoma" pitchFamily="34" charset="0"/>
                <a:cs typeface="Tahoma" pitchFamily="34" charset="0"/>
              </a:rPr>
              <a:t>Request for Proposal (RFP)</a:t>
            </a:r>
          </a:p>
          <a:p>
            <a:pPr marL="741363" lvl="1" indent="-241300">
              <a:lnSpc>
                <a:spcPct val="90000"/>
              </a:lnSpc>
              <a:buClr>
                <a:schemeClr val="tx1"/>
              </a:buClr>
              <a:buSzPct val="80000"/>
              <a:buFontTx/>
              <a:buNone/>
              <a:defRPr/>
            </a:pPr>
            <a:endParaRPr lang="en-CA" sz="2400" dirty="0" smtClean="0">
              <a:solidFill>
                <a:srgbClr val="3326B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eaLnBrk="1" hangingPunct="1">
              <a:defRPr/>
            </a:pPr>
            <a:endParaRPr lang="en-CA" sz="2500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498302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6457950" cy="762000"/>
          </a:xfrm>
        </p:spPr>
        <p:txBody>
          <a:bodyPr/>
          <a:lstStyle/>
          <a:p>
            <a:pPr>
              <a:defRPr/>
            </a:pPr>
            <a:r>
              <a:rPr lang="en-CA" sz="3600" cap="none" dirty="0">
                <a:ea typeface="Tahoma" pitchFamily="34" charset="0"/>
                <a:cs typeface="Tahoma" pitchFamily="34" charset="0"/>
              </a:rPr>
              <a:t>Types of </a:t>
            </a:r>
            <a:r>
              <a:rPr lang="en-CA" sz="3600" cap="none" dirty="0" smtClean="0">
                <a:ea typeface="Tahoma" pitchFamily="34" charset="0"/>
                <a:cs typeface="Tahoma" pitchFamily="34" charset="0"/>
              </a:rPr>
              <a:t>Requests – 3 types</a:t>
            </a:r>
            <a:r>
              <a:rPr lang="en-US" sz="3600" cap="none" dirty="0" smtClean="0">
                <a:ea typeface="Tahoma" pitchFamily="34" charset="0"/>
                <a:cs typeface="Tahoma" pitchFamily="34" charset="0"/>
              </a:rPr>
              <a:t> </a:t>
            </a:r>
            <a:endParaRPr lang="en-US" sz="3600" cap="none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073" y="1500388"/>
            <a:ext cx="8480425" cy="316865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CA" sz="2800" b="0" dirty="0">
                <a:ea typeface="Tahoma" pitchFamily="34" charset="0"/>
                <a:cs typeface="Tahoma" pitchFamily="34" charset="0"/>
              </a:rPr>
              <a:t>Will contract and a vendor has been selected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>
                <a:ea typeface="Tahoma" pitchFamily="34" charset="0"/>
                <a:cs typeface="Tahoma" pitchFamily="34" charset="0"/>
              </a:rPr>
              <a:t>Notice of Intent (NOI)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CA" sz="2400" dirty="0">
                <a:ea typeface="Tahoma" pitchFamily="34" charset="0"/>
                <a:cs typeface="Tahoma" pitchFamily="34" charset="0"/>
              </a:rPr>
              <a:t>Letters of Objection</a:t>
            </a:r>
            <a:endParaRPr lang="en-US" sz="2400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6562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6457950" cy="762000"/>
          </a:xfrm>
        </p:spPr>
        <p:txBody>
          <a:bodyPr/>
          <a:lstStyle/>
          <a:p>
            <a:pPr>
              <a:defRPr/>
            </a:pPr>
            <a:r>
              <a:rPr lang="en-C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CA" sz="3600" cap="none" dirty="0">
                <a:ea typeface="Tahoma" pitchFamily="34" charset="0"/>
                <a:cs typeface="Tahoma" pitchFamily="34" charset="0"/>
              </a:rPr>
              <a:t>Elements of the RFP</a:t>
            </a:r>
            <a:endParaRPr lang="en-US" sz="3600" cap="none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5693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11310"/>
            <a:ext cx="8480425" cy="3773488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RFPs all have unique requirements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="0" dirty="0">
                <a:ea typeface="Tahoma" pitchFamily="34" charset="0"/>
                <a:cs typeface="Tahoma" pitchFamily="34" charset="0"/>
              </a:rPr>
              <a:t>Proposals need to adapt to meet the requirements</a:t>
            </a:r>
          </a:p>
          <a:p>
            <a:pPr marL="842963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ea typeface="Tahoma" pitchFamily="34" charset="0"/>
                <a:cs typeface="Tahoma" pitchFamily="34" charset="0"/>
              </a:rPr>
              <a:t>Range from short letter type to full binder size</a:t>
            </a:r>
          </a:p>
          <a:p>
            <a:pPr marL="342900" indent="-342900" eaLnBrk="1" hangingPunct="1">
              <a:buClr>
                <a:srgbClr val="3326B0"/>
              </a:buClr>
              <a:buSzPct val="80000"/>
              <a:buFontTx/>
              <a:buNone/>
              <a:defRPr/>
            </a:pPr>
            <a:r>
              <a:rPr lang="en-US" sz="2800" dirty="0" smtClean="0">
                <a:solidFill>
                  <a:srgbClr val="3326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5469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174936"/>
            <a:ext cx="7324859" cy="762000"/>
          </a:xfrm>
        </p:spPr>
        <p:txBody>
          <a:bodyPr/>
          <a:lstStyle/>
          <a:p>
            <a:pPr>
              <a:defRPr/>
            </a:pPr>
            <a:r>
              <a:rPr lang="en-CA" sz="3600" cap="none" dirty="0">
                <a:ea typeface="Tahoma" pitchFamily="34" charset="0"/>
                <a:cs typeface="Tahoma" pitchFamily="34" charset="0"/>
              </a:rPr>
              <a:t>Elements of the RFP - Sample</a:t>
            </a:r>
            <a:endParaRPr lang="en-US" sz="3600" cap="none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042" y="1181638"/>
            <a:ext cx="8736169" cy="453707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CA" sz="2800" b="0" dirty="0">
                <a:ea typeface="Tahoma" pitchFamily="34" charset="0"/>
                <a:cs typeface="Tahoma" pitchFamily="34" charset="0"/>
              </a:rPr>
              <a:t>Project Overview &amp; Administrative Information</a:t>
            </a: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CA" sz="2800" b="0" dirty="0">
                <a:ea typeface="Tahoma" pitchFamily="34" charset="0"/>
                <a:cs typeface="Tahoma" pitchFamily="34" charset="0"/>
              </a:rPr>
              <a:t>Technical Requirements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CA" sz="2800" b="0" dirty="0">
                <a:ea typeface="Tahoma" pitchFamily="34" charset="0"/>
                <a:cs typeface="Tahoma" pitchFamily="34" charset="0"/>
              </a:rPr>
              <a:t>Management Requirements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CA" sz="2800" b="0" dirty="0" smtClean="0">
                <a:ea typeface="Tahoma" pitchFamily="34" charset="0"/>
                <a:cs typeface="Tahoma" pitchFamily="34" charset="0"/>
              </a:rPr>
              <a:t>Vendor </a:t>
            </a:r>
            <a:r>
              <a:rPr lang="en-CA" sz="2800" b="0" dirty="0">
                <a:ea typeface="Tahoma" pitchFamily="34" charset="0"/>
                <a:cs typeface="Tahoma" pitchFamily="34" charset="0"/>
              </a:rPr>
              <a:t>Section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CA" sz="2800" b="0" dirty="0">
                <a:ea typeface="Tahoma" pitchFamily="34" charset="0"/>
                <a:cs typeface="Tahoma" pitchFamily="34" charset="0"/>
              </a:rPr>
              <a:t>Pricing Section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CA" sz="2800" b="0" dirty="0" smtClean="0">
                <a:ea typeface="Tahoma" pitchFamily="34" charset="0"/>
                <a:cs typeface="Tahoma" pitchFamily="34" charset="0"/>
              </a:rPr>
              <a:t>Contracts &amp; </a:t>
            </a:r>
            <a:r>
              <a:rPr lang="en-CA" sz="2800" b="0" dirty="0">
                <a:ea typeface="Tahoma" pitchFamily="34" charset="0"/>
                <a:cs typeface="Tahoma" pitchFamily="34" charset="0"/>
              </a:rPr>
              <a:t>Licenses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+mj-lt"/>
              <a:buAutoNum type="arabicPeriod"/>
              <a:defRPr/>
            </a:pPr>
            <a:r>
              <a:rPr lang="en-CA" sz="2800" b="0" dirty="0">
                <a:ea typeface="Tahoma" pitchFamily="34" charset="0"/>
                <a:cs typeface="Tahoma" pitchFamily="34" charset="0"/>
              </a:rPr>
              <a:t>Appendices</a:t>
            </a:r>
            <a:endParaRPr lang="en-US" sz="2800" b="0" dirty="0">
              <a:ea typeface="Tahoma" pitchFamily="34" charset="0"/>
              <a:cs typeface="Tahoma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61969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2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900000"/>
      </a:accent2>
      <a:accent3>
        <a:srgbClr val="D2CE97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Settings\Wayne Rawcliffe\Application Data\Microsoft\Templates\Tekara.pot</Template>
  <TotalTime>0</TotalTime>
  <Words>1230</Words>
  <Application>Microsoft Office PowerPoint</Application>
  <PresentationFormat>On-screen Show (4:3)</PresentationFormat>
  <Paragraphs>275</Paragraphs>
  <Slides>36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Angles</vt:lpstr>
      <vt:lpstr>Responding to RFPs</vt:lpstr>
      <vt:lpstr>PowerPoint Presentation</vt:lpstr>
      <vt:lpstr>What is an RFP?</vt:lpstr>
      <vt:lpstr>The Evolution of the RFP</vt:lpstr>
      <vt:lpstr>Types of Requests – 3 types </vt:lpstr>
      <vt:lpstr>Types of Requests – 3 types </vt:lpstr>
      <vt:lpstr>Types of Requests – 3 types </vt:lpstr>
      <vt:lpstr> Elements of the RFP</vt:lpstr>
      <vt:lpstr>Elements of the RFP - Sample</vt:lpstr>
      <vt:lpstr>The Process of Submitting Bids</vt:lpstr>
      <vt:lpstr>To Bid or not To Bid?</vt:lpstr>
      <vt:lpstr>To Bid or not To Bid?</vt:lpstr>
      <vt:lpstr>SAMPLE - Opportunity Funnel</vt:lpstr>
      <vt:lpstr>The Process Of Submitting Bids</vt:lpstr>
      <vt:lpstr>Fact Finding Techniques</vt:lpstr>
      <vt:lpstr>Fact Finding Techniques </vt:lpstr>
      <vt:lpstr>PowerPoint Presentation</vt:lpstr>
      <vt:lpstr>Fact Finding Techniques </vt:lpstr>
      <vt:lpstr>Fact Finding Techniques </vt:lpstr>
      <vt:lpstr>Fact Finding Techniques </vt:lpstr>
      <vt:lpstr>Fact Finding Techniques – Tips &amp; Tricks</vt:lpstr>
      <vt:lpstr>The Process Of Submitting Bids</vt:lpstr>
      <vt:lpstr>The Process Of Submitting Bids</vt:lpstr>
      <vt:lpstr>Strategies for Successful Proposal Writing</vt:lpstr>
      <vt:lpstr>What Do Buyers Really Look For When Choosing A Vendor?</vt:lpstr>
      <vt:lpstr>What all Proposals Require</vt:lpstr>
      <vt:lpstr>The Proposal Document</vt:lpstr>
      <vt:lpstr>The Proposal Document</vt:lpstr>
      <vt:lpstr>The Proposal Document</vt:lpstr>
      <vt:lpstr>The Proposal Document</vt:lpstr>
      <vt:lpstr>The Proposal Document</vt:lpstr>
      <vt:lpstr>The Proposal Document</vt:lpstr>
      <vt:lpstr>Consistent Themes - examples</vt:lpstr>
      <vt:lpstr>The Proposal Document</vt:lpstr>
      <vt:lpstr>Post Submission – Now What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2013-09-19T15:00:09Z</dcterms:created>
  <dcterms:modified xsi:type="dcterms:W3CDTF">2013-12-16T20:22:09Z</dcterms:modified>
</cp:coreProperties>
</file>